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700" r:id="rId2"/>
  </p:sldMasterIdLst>
  <p:notesMasterIdLst>
    <p:notesMasterId r:id="rId25"/>
  </p:notesMasterIdLst>
  <p:sldIdLst>
    <p:sldId id="256" r:id="rId3"/>
    <p:sldId id="267" r:id="rId4"/>
    <p:sldId id="342" r:id="rId5"/>
    <p:sldId id="308" r:id="rId6"/>
    <p:sldId id="309" r:id="rId7"/>
    <p:sldId id="345" r:id="rId8"/>
    <p:sldId id="347" r:id="rId9"/>
    <p:sldId id="348" r:id="rId10"/>
    <p:sldId id="325" r:id="rId11"/>
    <p:sldId id="349" r:id="rId12"/>
    <p:sldId id="350" r:id="rId13"/>
    <p:sldId id="328" r:id="rId14"/>
    <p:sldId id="353" r:id="rId15"/>
    <p:sldId id="355" r:id="rId16"/>
    <p:sldId id="356" r:id="rId17"/>
    <p:sldId id="357" r:id="rId18"/>
    <p:sldId id="358" r:id="rId19"/>
    <p:sldId id="360" r:id="rId20"/>
    <p:sldId id="359" r:id="rId21"/>
    <p:sldId id="361" r:id="rId22"/>
    <p:sldId id="322" r:id="rId23"/>
    <p:sldId id="278" r:id="rId24"/>
  </p:sldIdLst>
  <p:sldSz cx="9906000" cy="6858000" type="A4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EB79915-A19F-4172-81E7-D157F2DF154B}">
          <p14:sldIdLst>
            <p14:sldId id="256"/>
            <p14:sldId id="267"/>
            <p14:sldId id="342"/>
            <p14:sldId id="308"/>
            <p14:sldId id="309"/>
            <p14:sldId id="345"/>
            <p14:sldId id="347"/>
            <p14:sldId id="348"/>
            <p14:sldId id="325"/>
            <p14:sldId id="349"/>
            <p14:sldId id="350"/>
            <p14:sldId id="328"/>
            <p14:sldId id="353"/>
            <p14:sldId id="355"/>
            <p14:sldId id="356"/>
            <p14:sldId id="357"/>
            <p14:sldId id="358"/>
            <p14:sldId id="360"/>
            <p14:sldId id="359"/>
            <p14:sldId id="361"/>
            <p14:sldId id="322"/>
            <p14:sldId id="27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1482" y="114"/>
      </p:cViewPr>
      <p:guideLst>
        <p:guide orient="horz" pos="2160"/>
        <p:guide pos="312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5" d="100"/>
          <a:sy n="75" d="100"/>
        </p:scale>
        <p:origin x="3924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6325" cy="498174"/>
          </a:xfrm>
          <a:prstGeom prst="rect">
            <a:avLst/>
          </a:prstGeom>
        </p:spPr>
        <p:txBody>
          <a:bodyPr vert="horz" lIns="83786" tIns="41893" rIns="83786" bIns="41893" rtlCol="0"/>
          <a:lstStyle>
            <a:lvl1pPr algn="l">
              <a:defRPr sz="11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923" y="1"/>
            <a:ext cx="2946325" cy="498174"/>
          </a:xfrm>
          <a:prstGeom prst="rect">
            <a:avLst/>
          </a:prstGeom>
        </p:spPr>
        <p:txBody>
          <a:bodyPr vert="horz" lIns="83786" tIns="41893" rIns="83786" bIns="41893" rtlCol="0"/>
          <a:lstStyle>
            <a:lvl1pPr algn="r">
              <a:defRPr sz="1100"/>
            </a:lvl1pPr>
          </a:lstStyle>
          <a:p>
            <a:fld id="{072BB671-FF37-412C-AB23-69F070C900AD}" type="datetimeFigureOut">
              <a:rPr lang="cs-CZ" smtClean="0"/>
              <a:pPr/>
              <a:t>14.06.2026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81075" y="1241425"/>
            <a:ext cx="48355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3786" tIns="41893" rIns="83786" bIns="41893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82" y="4776872"/>
            <a:ext cx="5438711" cy="3908752"/>
          </a:xfrm>
          <a:prstGeom prst="rect">
            <a:avLst/>
          </a:prstGeom>
        </p:spPr>
        <p:txBody>
          <a:bodyPr vert="horz" lIns="83786" tIns="41893" rIns="83786" bIns="41893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464"/>
            <a:ext cx="2946325" cy="498174"/>
          </a:xfrm>
          <a:prstGeom prst="rect">
            <a:avLst/>
          </a:prstGeom>
        </p:spPr>
        <p:txBody>
          <a:bodyPr vert="horz" lIns="83786" tIns="41893" rIns="83786" bIns="41893" rtlCol="0" anchor="b"/>
          <a:lstStyle>
            <a:lvl1pPr algn="l">
              <a:defRPr sz="11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923" y="9428464"/>
            <a:ext cx="2946325" cy="498174"/>
          </a:xfrm>
          <a:prstGeom prst="rect">
            <a:avLst/>
          </a:prstGeom>
        </p:spPr>
        <p:txBody>
          <a:bodyPr vert="horz" lIns="83786" tIns="41893" rIns="83786" bIns="41893" rtlCol="0" anchor="b"/>
          <a:lstStyle>
            <a:lvl1pPr algn="r">
              <a:defRPr sz="1100"/>
            </a:lvl1pPr>
          </a:lstStyle>
          <a:p>
            <a:fld id="{D1E84805-2699-456A-88B0-05DDDFF0E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957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ext Box 1">
            <a:extLst>
              <a:ext uri="{FF2B5EF4-FFF2-40B4-BE49-F238E27FC236}">
                <a16:creationId xmlns:a16="http://schemas.microsoft.com/office/drawing/2014/main" id="{135AFA83-8594-4A4A-8C14-840EB5F518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7102" y="645563"/>
            <a:ext cx="2312523" cy="31835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3786" tIns="41893" rIns="83786" bIns="41893" anchor="ctr"/>
          <a:lstStyle/>
          <a:p>
            <a:pPr defTabSz="41166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defRPr/>
            </a:pPr>
            <a:endParaRPr lang="cs-CZ" sz="2200">
              <a:solidFill>
                <a:srgbClr val="FFFFFF"/>
              </a:solidFill>
              <a:latin typeface="Times New Roman" panose="02020603050405020304" pitchFamily="18" charset="0"/>
              <a:ea typeface="MS Gothic" panose="020B0609070205080204" pitchFamily="49" charset="-128"/>
            </a:endParaRPr>
          </a:p>
        </p:txBody>
      </p:sp>
      <p:sp>
        <p:nvSpPr>
          <p:cNvPr id="51202" name="Rectangle 2">
            <a:extLst>
              <a:ext uri="{FF2B5EF4-FFF2-40B4-BE49-F238E27FC236}">
                <a16:creationId xmlns:a16="http://schemas.microsoft.com/office/drawing/2014/main" id="{335B9ACA-945F-471E-A180-C8E7A0F8CD33}"/>
              </a:ext>
            </a:extLst>
          </p:cNvPr>
          <p:cNvSpPr txBox="1">
            <a:spLocks noGrp="1" noChangeArrowheads="1"/>
          </p:cNvSpPr>
          <p:nvPr>
            <p:ph type="body"/>
          </p:nvPr>
        </p:nvSpPr>
        <p:spPr bwMode="auto">
          <a:xfrm>
            <a:off x="609536" y="4374500"/>
            <a:ext cx="4876283" cy="414015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ext Box 1">
            <a:extLst>
              <a:ext uri="{FF2B5EF4-FFF2-40B4-BE49-F238E27FC236}">
                <a16:creationId xmlns:a16="http://schemas.microsoft.com/office/drawing/2014/main" id="{135AFA83-8594-4A4A-8C14-840EB5F518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7102" y="645563"/>
            <a:ext cx="2312523" cy="31835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3786" tIns="41893" rIns="83786" bIns="41893" anchor="ctr"/>
          <a:lstStyle/>
          <a:p>
            <a:pPr defTabSz="41166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defRPr/>
            </a:pPr>
            <a:endParaRPr lang="cs-CZ" sz="2200">
              <a:solidFill>
                <a:srgbClr val="FFFFFF"/>
              </a:solidFill>
              <a:latin typeface="Times New Roman" panose="02020603050405020304" pitchFamily="18" charset="0"/>
              <a:ea typeface="MS Gothic" panose="020B0609070205080204" pitchFamily="49" charset="-128"/>
            </a:endParaRPr>
          </a:p>
        </p:txBody>
      </p:sp>
      <p:sp>
        <p:nvSpPr>
          <p:cNvPr id="51202" name="Rectangle 2">
            <a:extLst>
              <a:ext uri="{FF2B5EF4-FFF2-40B4-BE49-F238E27FC236}">
                <a16:creationId xmlns:a16="http://schemas.microsoft.com/office/drawing/2014/main" id="{335B9ACA-945F-471E-A180-C8E7A0F8CD33}"/>
              </a:ext>
            </a:extLst>
          </p:cNvPr>
          <p:cNvSpPr txBox="1">
            <a:spLocks noGrp="1" noChangeArrowheads="1"/>
          </p:cNvSpPr>
          <p:nvPr>
            <p:ph type="body"/>
          </p:nvPr>
        </p:nvSpPr>
        <p:spPr bwMode="auto">
          <a:xfrm>
            <a:off x="609536" y="4374500"/>
            <a:ext cx="4876283" cy="414015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21576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ext Box 1">
            <a:extLst>
              <a:ext uri="{FF2B5EF4-FFF2-40B4-BE49-F238E27FC236}">
                <a16:creationId xmlns:a16="http://schemas.microsoft.com/office/drawing/2014/main" id="{135AFA83-8594-4A4A-8C14-840EB5F518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7102" y="645563"/>
            <a:ext cx="2312523" cy="31835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3786" tIns="41893" rIns="83786" bIns="41893" anchor="ctr"/>
          <a:lstStyle/>
          <a:p>
            <a:pPr defTabSz="41166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defRPr/>
            </a:pPr>
            <a:endParaRPr lang="cs-CZ" sz="2200">
              <a:solidFill>
                <a:srgbClr val="FFFFFF"/>
              </a:solidFill>
              <a:latin typeface="Times New Roman" panose="02020603050405020304" pitchFamily="18" charset="0"/>
              <a:ea typeface="MS Gothic" panose="020B0609070205080204" pitchFamily="49" charset="-128"/>
            </a:endParaRPr>
          </a:p>
        </p:txBody>
      </p:sp>
      <p:sp>
        <p:nvSpPr>
          <p:cNvPr id="51202" name="Rectangle 2">
            <a:extLst>
              <a:ext uri="{FF2B5EF4-FFF2-40B4-BE49-F238E27FC236}">
                <a16:creationId xmlns:a16="http://schemas.microsoft.com/office/drawing/2014/main" id="{335B9ACA-945F-471E-A180-C8E7A0F8CD33}"/>
              </a:ext>
            </a:extLst>
          </p:cNvPr>
          <p:cNvSpPr txBox="1">
            <a:spLocks noGrp="1" noChangeArrowheads="1"/>
          </p:cNvSpPr>
          <p:nvPr>
            <p:ph type="body"/>
          </p:nvPr>
        </p:nvSpPr>
        <p:spPr bwMode="auto">
          <a:xfrm>
            <a:off x="609536" y="4374500"/>
            <a:ext cx="4876283" cy="414015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736288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95000" y="273600"/>
            <a:ext cx="89150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4400" b="0" strike="noStrike" spc="-1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subTitle"/>
          </p:nvPr>
        </p:nvSpPr>
        <p:spPr>
          <a:xfrm>
            <a:off x="495000" y="1604520"/>
            <a:ext cx="89150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95000" y="273600"/>
            <a:ext cx="89150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4400" b="0" strike="noStrike" spc="-1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/>
          </p:nvPr>
        </p:nvSpPr>
        <p:spPr>
          <a:xfrm>
            <a:off x="495000" y="1604520"/>
            <a:ext cx="89150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495000" y="273600"/>
            <a:ext cx="89150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4400" b="0" strike="noStrike" spc="-1">
              <a:latin typeface="Arial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/>
          </p:nvPr>
        </p:nvSpPr>
        <p:spPr>
          <a:xfrm>
            <a:off x="495000" y="1604520"/>
            <a:ext cx="4350241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10" name="PlaceHolder 3"/>
          <p:cNvSpPr>
            <a:spLocks noGrp="1"/>
          </p:cNvSpPr>
          <p:nvPr>
            <p:ph/>
          </p:nvPr>
        </p:nvSpPr>
        <p:spPr>
          <a:xfrm>
            <a:off x="5063040" y="1604520"/>
            <a:ext cx="4350241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95000" y="273600"/>
            <a:ext cx="89150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subTitle"/>
          </p:nvPr>
        </p:nvSpPr>
        <p:spPr>
          <a:xfrm>
            <a:off x="495000" y="273600"/>
            <a:ext cx="8915040" cy="5307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495000" y="273600"/>
            <a:ext cx="89150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4400" b="0" strike="noStrike" spc="-1">
              <a:latin typeface="Arial"/>
            </a:endParaRPr>
          </a:p>
        </p:txBody>
      </p:sp>
      <p:sp>
        <p:nvSpPr>
          <p:cNvPr id="14" name="PlaceHolder 2"/>
          <p:cNvSpPr>
            <a:spLocks noGrp="1"/>
          </p:cNvSpPr>
          <p:nvPr>
            <p:ph/>
          </p:nvPr>
        </p:nvSpPr>
        <p:spPr>
          <a:xfrm>
            <a:off x="495000" y="1604520"/>
            <a:ext cx="4350241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15" name="PlaceHolder 3"/>
          <p:cNvSpPr>
            <a:spLocks noGrp="1"/>
          </p:cNvSpPr>
          <p:nvPr>
            <p:ph/>
          </p:nvPr>
        </p:nvSpPr>
        <p:spPr>
          <a:xfrm>
            <a:off x="5063040" y="1604520"/>
            <a:ext cx="4350241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16" name="PlaceHolder 4"/>
          <p:cNvSpPr>
            <a:spLocks noGrp="1"/>
          </p:cNvSpPr>
          <p:nvPr>
            <p:ph/>
          </p:nvPr>
        </p:nvSpPr>
        <p:spPr>
          <a:xfrm>
            <a:off x="495000" y="3682080"/>
            <a:ext cx="4350241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495000" y="273600"/>
            <a:ext cx="89150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4400" b="0" strike="noStrike" spc="-1">
              <a:latin typeface="Arial"/>
            </a:endParaRPr>
          </a:p>
        </p:txBody>
      </p:sp>
      <p:sp>
        <p:nvSpPr>
          <p:cNvPr id="18" name="PlaceHolder 2"/>
          <p:cNvSpPr>
            <a:spLocks noGrp="1"/>
          </p:cNvSpPr>
          <p:nvPr>
            <p:ph/>
          </p:nvPr>
        </p:nvSpPr>
        <p:spPr>
          <a:xfrm>
            <a:off x="495000" y="1604520"/>
            <a:ext cx="4350241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19" name="PlaceHolder 3"/>
          <p:cNvSpPr>
            <a:spLocks noGrp="1"/>
          </p:cNvSpPr>
          <p:nvPr>
            <p:ph/>
          </p:nvPr>
        </p:nvSpPr>
        <p:spPr>
          <a:xfrm>
            <a:off x="5063040" y="1604520"/>
            <a:ext cx="4350241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20" name="PlaceHolder 4"/>
          <p:cNvSpPr>
            <a:spLocks noGrp="1"/>
          </p:cNvSpPr>
          <p:nvPr>
            <p:ph/>
          </p:nvPr>
        </p:nvSpPr>
        <p:spPr>
          <a:xfrm>
            <a:off x="5063040" y="3682080"/>
            <a:ext cx="4350241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495000" y="273600"/>
            <a:ext cx="89150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4400" b="0" strike="noStrike" spc="-1">
              <a:latin typeface="Arial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/>
          </p:nvPr>
        </p:nvSpPr>
        <p:spPr>
          <a:xfrm>
            <a:off x="495000" y="1604520"/>
            <a:ext cx="4350241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23" name="PlaceHolder 3"/>
          <p:cNvSpPr>
            <a:spLocks noGrp="1"/>
          </p:cNvSpPr>
          <p:nvPr>
            <p:ph/>
          </p:nvPr>
        </p:nvSpPr>
        <p:spPr>
          <a:xfrm>
            <a:off x="5063040" y="1604520"/>
            <a:ext cx="4350241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24" name="PlaceHolder 4"/>
          <p:cNvSpPr>
            <a:spLocks noGrp="1"/>
          </p:cNvSpPr>
          <p:nvPr>
            <p:ph/>
          </p:nvPr>
        </p:nvSpPr>
        <p:spPr>
          <a:xfrm>
            <a:off x="495000" y="3682080"/>
            <a:ext cx="8915040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495000" y="273600"/>
            <a:ext cx="89150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4400" b="0" strike="noStrike" spc="-1">
              <a:latin typeface="Arial"/>
            </a:endParaRPr>
          </a:p>
        </p:txBody>
      </p:sp>
      <p:sp>
        <p:nvSpPr>
          <p:cNvPr id="26" name="PlaceHolder 2"/>
          <p:cNvSpPr>
            <a:spLocks noGrp="1"/>
          </p:cNvSpPr>
          <p:nvPr>
            <p:ph/>
          </p:nvPr>
        </p:nvSpPr>
        <p:spPr>
          <a:xfrm>
            <a:off x="495000" y="1604520"/>
            <a:ext cx="8915040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27" name="PlaceHolder 3"/>
          <p:cNvSpPr>
            <a:spLocks noGrp="1"/>
          </p:cNvSpPr>
          <p:nvPr>
            <p:ph/>
          </p:nvPr>
        </p:nvSpPr>
        <p:spPr>
          <a:xfrm>
            <a:off x="495000" y="3682080"/>
            <a:ext cx="8915040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495000" y="273600"/>
            <a:ext cx="89150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4400" b="0" strike="noStrike" spc="-1"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/>
          </p:nvPr>
        </p:nvSpPr>
        <p:spPr>
          <a:xfrm>
            <a:off x="495000" y="1604520"/>
            <a:ext cx="4350241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/>
          </p:nvPr>
        </p:nvSpPr>
        <p:spPr>
          <a:xfrm>
            <a:off x="5063040" y="1604520"/>
            <a:ext cx="4350241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/>
          </p:nvPr>
        </p:nvSpPr>
        <p:spPr>
          <a:xfrm>
            <a:off x="495000" y="3682080"/>
            <a:ext cx="4350241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32" name="PlaceHolder 5"/>
          <p:cNvSpPr>
            <a:spLocks noGrp="1"/>
          </p:cNvSpPr>
          <p:nvPr>
            <p:ph/>
          </p:nvPr>
        </p:nvSpPr>
        <p:spPr>
          <a:xfrm>
            <a:off x="5063040" y="3682080"/>
            <a:ext cx="4350241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495000" y="273600"/>
            <a:ext cx="89150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cs-CZ" sz="4400" b="0" strike="noStrike" spc="-1">
              <a:latin typeface="Arial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/>
          </p:nvPr>
        </p:nvSpPr>
        <p:spPr>
          <a:xfrm>
            <a:off x="495000" y="1604520"/>
            <a:ext cx="2870280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/>
          </p:nvPr>
        </p:nvSpPr>
        <p:spPr>
          <a:xfrm>
            <a:off x="3509281" y="1604520"/>
            <a:ext cx="2870280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36" name="PlaceHolder 4"/>
          <p:cNvSpPr>
            <a:spLocks noGrp="1"/>
          </p:cNvSpPr>
          <p:nvPr>
            <p:ph/>
          </p:nvPr>
        </p:nvSpPr>
        <p:spPr>
          <a:xfrm>
            <a:off x="6523201" y="1604520"/>
            <a:ext cx="2870280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37" name="PlaceHolder 5"/>
          <p:cNvSpPr>
            <a:spLocks noGrp="1"/>
          </p:cNvSpPr>
          <p:nvPr>
            <p:ph/>
          </p:nvPr>
        </p:nvSpPr>
        <p:spPr>
          <a:xfrm>
            <a:off x="495000" y="3682080"/>
            <a:ext cx="2870280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38" name="PlaceHolder 6"/>
          <p:cNvSpPr>
            <a:spLocks noGrp="1"/>
          </p:cNvSpPr>
          <p:nvPr>
            <p:ph/>
          </p:nvPr>
        </p:nvSpPr>
        <p:spPr>
          <a:xfrm>
            <a:off x="3509281" y="3682080"/>
            <a:ext cx="2870280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  <p:sp>
        <p:nvSpPr>
          <p:cNvPr id="39" name="PlaceHolder 7"/>
          <p:cNvSpPr>
            <a:spLocks noGrp="1"/>
          </p:cNvSpPr>
          <p:nvPr>
            <p:ph/>
          </p:nvPr>
        </p:nvSpPr>
        <p:spPr>
          <a:xfrm>
            <a:off x="6523201" y="3682080"/>
            <a:ext cx="2870280" cy="1896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cs-CZ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8CB998E-2ECD-4FB1-9557-B00E712874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0" y="1122363"/>
            <a:ext cx="7429500" cy="2387600"/>
          </a:xfrm>
        </p:spPr>
        <p:txBody>
          <a:bodyPr anchor="b"/>
          <a:lstStyle>
            <a:lvl1pPr algn="ctr">
              <a:defRPr sz="4875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2820DC15-206A-490B-AA2A-276434363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1950"/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59BE6926-77BE-491A-A16A-61FBA1D243C8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5C7D3D43-E04D-439F-B95F-92D6BF4B6F8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056656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DA2F474-FF00-4C63-AEE4-465C37E17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0535691-1D25-438F-8483-1DACDC1236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5CA2E435-FF51-488E-843C-58EFED7E3814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0DB14F31-08EE-43BA-B77A-581737D1297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273691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513A46F-9443-43FF-A6B7-3F96ACEDD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881" y="1709740"/>
            <a:ext cx="8543925" cy="2852737"/>
          </a:xfrm>
        </p:spPr>
        <p:txBody>
          <a:bodyPr anchor="b"/>
          <a:lstStyle>
            <a:lvl1pPr>
              <a:defRPr sz="4875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2A84579-939F-4AE8-82E3-5E25B1795F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881" y="4589466"/>
            <a:ext cx="8543925" cy="1500187"/>
          </a:xfrm>
        </p:spPr>
        <p:txBody>
          <a:bodyPr/>
          <a:lstStyle>
            <a:lvl1pPr marL="0" indent="0">
              <a:buNone/>
              <a:defRPr sz="1950"/>
            </a:lvl1pPr>
            <a:lvl2pPr marL="371475" indent="0">
              <a:buNone/>
              <a:defRPr sz="1625"/>
            </a:lvl2pPr>
            <a:lvl3pPr marL="742950" indent="0">
              <a:buNone/>
              <a:defRPr sz="1463"/>
            </a:lvl3pPr>
            <a:lvl4pPr marL="1114425" indent="0">
              <a:buNone/>
              <a:defRPr sz="1300"/>
            </a:lvl4pPr>
            <a:lvl5pPr marL="1485900" indent="0">
              <a:buNone/>
              <a:defRPr sz="1300"/>
            </a:lvl5pPr>
            <a:lvl6pPr marL="1857375" indent="0">
              <a:buNone/>
              <a:defRPr sz="1300"/>
            </a:lvl6pPr>
            <a:lvl7pPr marL="2228850" indent="0">
              <a:buNone/>
              <a:defRPr sz="1300"/>
            </a:lvl7pPr>
            <a:lvl8pPr marL="2600325" indent="0">
              <a:buNone/>
              <a:defRPr sz="1300"/>
            </a:lvl8pPr>
            <a:lvl9pPr marL="2971800" indent="0">
              <a:buNone/>
              <a:defRPr sz="13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51762E9A-64A8-4C1E-9BC2-DBCB20C9130F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E2FA8703-12CD-4EBC-A971-F7FC3FAEBD5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992028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9348FF4-D6E2-4615-ADFC-937C99633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1CC0C72-55E3-4164-B668-FB39913889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2952" y="1981200"/>
            <a:ext cx="4124061" cy="41100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69E5A20D-3BCF-484C-8F6F-73EBB8AAE4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32111" y="1981200"/>
            <a:ext cx="4125781" cy="41100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EE257929-D864-4F9B-AA9D-F2BA2A364675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8BDBF9A-8D33-4A02-82B6-CDE7D81BA31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934527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E2BCB0D-1206-4AC4-AC1A-FA08C2F76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9" y="365127"/>
            <a:ext cx="8543925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933C1F35-4AA9-4745-AA21-E0C48B71C8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2759" y="1681164"/>
            <a:ext cx="4191132" cy="823912"/>
          </a:xfr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C6393255-B3CC-4086-82BB-4965C94E6C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2759" y="2505076"/>
            <a:ext cx="4191132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24ABFC40-E258-4C9B-BE45-5FE8D507BC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14914" y="1681164"/>
            <a:ext cx="4211770" cy="823912"/>
          </a:xfr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78FE557A-5044-4E30-AFD8-C8DDD9E6DF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14914" y="2505076"/>
            <a:ext cx="4211770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5C2EBCA-CAC1-4F75-A43D-74A2B7F6A3ED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F5F9C9A-080B-48D9-B695-502499CF60F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5131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D2F4165-D7E8-4A53-8940-D57855C15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číslo snímku 2">
            <a:extLst>
              <a:ext uri="{FF2B5EF4-FFF2-40B4-BE49-F238E27FC236}">
                <a16:creationId xmlns:a16="http://schemas.microsoft.com/office/drawing/2014/main" id="{A881A8B2-8359-4C10-A5ED-F8BD87D90C85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DBA7120-C919-43DA-B34A-3DF307F069F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418893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>
            <a:extLst>
              <a:ext uri="{FF2B5EF4-FFF2-40B4-BE49-F238E27FC236}">
                <a16:creationId xmlns:a16="http://schemas.microsoft.com/office/drawing/2014/main" id="{ACAB8B5E-8B16-4380-936E-F83AEF3BA356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A06EB76-016A-4336-98B7-E4706813675A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003951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6441E18-721E-4A06-83D3-A275D74E2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61" y="457200"/>
            <a:ext cx="3195373" cy="1600200"/>
          </a:xfrm>
        </p:spPr>
        <p:txBody>
          <a:bodyPr anchor="b"/>
          <a:lstStyle>
            <a:lvl1pPr>
              <a:defRPr sz="26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266DFF7-9F27-4BA3-A0FB-8B19559EE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1771" y="987428"/>
            <a:ext cx="5014913" cy="4873625"/>
          </a:xfrm>
        </p:spPr>
        <p:txBody>
          <a:bodyPr/>
          <a:lstStyle>
            <a:lvl1pPr>
              <a:defRPr sz="2600"/>
            </a:lvl1pPr>
            <a:lvl2pPr>
              <a:defRPr sz="2275"/>
            </a:lvl2pPr>
            <a:lvl3pPr>
              <a:defRPr sz="1950"/>
            </a:lvl3pPr>
            <a:lvl4pPr>
              <a:defRPr sz="1625"/>
            </a:lvl4pPr>
            <a:lvl5pPr>
              <a:defRPr sz="1625"/>
            </a:lvl5pPr>
            <a:lvl6pPr>
              <a:defRPr sz="1625"/>
            </a:lvl6pPr>
            <a:lvl7pPr>
              <a:defRPr sz="1625"/>
            </a:lvl7pPr>
            <a:lvl8pPr>
              <a:defRPr sz="1625"/>
            </a:lvl8pPr>
            <a:lvl9pPr>
              <a:defRPr sz="1625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E32CE801-BF62-4DD5-97B0-A8F8A4C27C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761" y="2057400"/>
            <a:ext cx="3195373" cy="3811588"/>
          </a:xfr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D792AA49-B9B4-471D-B191-7F58A0E12B34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9BD2DEC5-D44F-4512-857C-8961BF06AC8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668284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32491D6-7345-41EF-A084-50FADA91F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61" y="457200"/>
            <a:ext cx="3195373" cy="1600200"/>
          </a:xfrm>
        </p:spPr>
        <p:txBody>
          <a:bodyPr anchor="b"/>
          <a:lstStyle>
            <a:lvl1pPr>
              <a:defRPr sz="26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8BBD486B-66D1-49AD-8148-3EC5108C05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11771" y="987428"/>
            <a:ext cx="5014913" cy="4873625"/>
          </a:xfrm>
        </p:spPr>
        <p:txBody>
          <a:bodyPr/>
          <a:lstStyle>
            <a:lvl1pPr marL="0" indent="0">
              <a:buNone/>
              <a:defRPr sz="2600"/>
            </a:lvl1pPr>
            <a:lvl2pPr marL="371475" indent="0">
              <a:buNone/>
              <a:defRPr sz="2275"/>
            </a:lvl2pPr>
            <a:lvl3pPr marL="742950" indent="0">
              <a:buNone/>
              <a:defRPr sz="1950"/>
            </a:lvl3pPr>
            <a:lvl4pPr marL="1114425" indent="0">
              <a:buNone/>
              <a:defRPr sz="1625"/>
            </a:lvl4pPr>
            <a:lvl5pPr marL="1485900" indent="0">
              <a:buNone/>
              <a:defRPr sz="1625"/>
            </a:lvl5pPr>
            <a:lvl6pPr marL="1857375" indent="0">
              <a:buNone/>
              <a:defRPr sz="1625"/>
            </a:lvl6pPr>
            <a:lvl7pPr marL="2228850" indent="0">
              <a:buNone/>
              <a:defRPr sz="1625"/>
            </a:lvl7pPr>
            <a:lvl8pPr marL="2600325" indent="0">
              <a:buNone/>
              <a:defRPr sz="1625"/>
            </a:lvl8pPr>
            <a:lvl9pPr marL="2971800" indent="0">
              <a:buNone/>
              <a:defRPr sz="1625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74E77C64-8111-4FE2-9DD2-33565635E9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761" y="2057400"/>
            <a:ext cx="3195373" cy="3811588"/>
          </a:xfr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F8D5CDAD-F03D-4F40-A4A3-4C4BD48E76F3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FC3814E3-2CF6-47FB-BD75-AB778AB03D7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291539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B1E7588-17A1-41CE-9018-8FA433136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83FFB3C2-03D7-41FA-814C-F8034C66BC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B52F0284-96EF-4A3E-A6BF-B995F64360F9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5DD5648B-D319-48AC-9A97-544487EE55A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474355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29933469-7C3E-4FDB-9A46-EC3F40E45F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054587" y="463550"/>
            <a:ext cx="2103306" cy="562768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64572C9F-92AD-4723-8AD9-0A147453A0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42951" y="463550"/>
            <a:ext cx="6146536" cy="562768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0ED662C1-AD71-4070-89AC-5246AE156F3F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1A8AE14-3CC2-4DA9-9E63-8A1CF7FA24D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81697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wm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1" y="6633360"/>
            <a:ext cx="9905401" cy="251280"/>
          </a:xfrm>
          <a:prstGeom prst="rect">
            <a:avLst/>
          </a:prstGeom>
          <a:solidFill>
            <a:srgbClr val="2D73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5" name="Picture 4" descr="C:\temp\Poze Loga.wmf"/>
          <p:cNvPicPr/>
          <p:nvPr/>
        </p:nvPicPr>
        <p:blipFill>
          <a:blip r:embed="rId14" cstate="print"/>
          <a:stretch/>
        </p:blipFill>
        <p:spPr>
          <a:xfrm>
            <a:off x="8193240" y="332640"/>
            <a:ext cx="1292399" cy="516960"/>
          </a:xfrm>
          <a:prstGeom prst="rect">
            <a:avLst/>
          </a:prstGeom>
          <a:ln w="0">
            <a:noFill/>
          </a:ln>
        </p:spPr>
      </p:pic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95000" y="273600"/>
            <a:ext cx="89150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r>
              <a:rPr lang="cs-CZ" sz="4400" b="0" strike="noStrike" spc="-1">
                <a:latin typeface="Arial"/>
              </a:rPr>
              <a:t>Klikněte pro úpravu formátu textu nadpisu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495000" y="1604520"/>
            <a:ext cx="89150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cs-CZ" sz="3200" b="0" strike="noStrike" spc="-1">
                <a:latin typeface="Arial"/>
              </a:rPr>
              <a:t>Klikněte pro úpravu formátu textu osnovy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cs-CZ" sz="2800" b="0" strike="noStrike" spc="-1">
                <a:latin typeface="Arial"/>
              </a:rPr>
              <a:t>Druhá úroveň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cs-CZ" sz="2400" b="0" strike="noStrike" spc="-1">
                <a:latin typeface="Arial"/>
              </a:rPr>
              <a:t>Třetí úroveň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cs-CZ" sz="2000" b="0" strike="noStrike" spc="-1">
                <a:latin typeface="Arial"/>
              </a:rPr>
              <a:t>Čtvrtá úroveň osnovy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cs-CZ" sz="2000" b="0" strike="noStrike" spc="-1">
                <a:latin typeface="Arial"/>
              </a:rPr>
              <a:t>Pátá úroveň osnovy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cs-CZ" sz="2000" b="0" strike="noStrike" spc="-1">
                <a:latin typeface="Arial"/>
              </a:rPr>
              <a:t>Šestá úroveň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cs-CZ" sz="2000" b="0" strike="noStrike" spc="-1">
                <a:latin typeface="Arial"/>
              </a:rPr>
              <a:t>Sedmá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>
            <a:extLst>
              <a:ext uri="{FF2B5EF4-FFF2-40B4-BE49-F238E27FC236}">
                <a16:creationId xmlns:a16="http://schemas.microsoft.com/office/drawing/2014/main" id="{790A3142-20A9-4FB3-9E3B-67CB45BE27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742952" y="463553"/>
            <a:ext cx="8414940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/>
              <a:t>Klepněte pro úpravu formátu titulního textu</a:t>
            </a:r>
          </a:p>
        </p:txBody>
      </p:sp>
      <p:sp>
        <p:nvSpPr>
          <p:cNvPr id="1026" name="Rectangle 2">
            <a:extLst>
              <a:ext uri="{FF2B5EF4-FFF2-40B4-BE49-F238E27FC236}">
                <a16:creationId xmlns:a16="http://schemas.microsoft.com/office/drawing/2014/main" id="{8EB3A7D8-2BEA-4BFA-9B3E-A8E2358759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742952" y="1981200"/>
            <a:ext cx="8414940" cy="4110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/>
              <a:t>Klepněte pro úpravu formátu textu osnovy</a:t>
            </a:r>
          </a:p>
          <a:p>
            <a:pPr lvl="1"/>
            <a:r>
              <a:rPr lang="en-GB" altLang="cs-CZ"/>
              <a:t>Druhá úroveň</a:t>
            </a:r>
          </a:p>
          <a:p>
            <a:pPr lvl="2"/>
            <a:r>
              <a:rPr lang="en-GB" altLang="cs-CZ"/>
              <a:t>Třetí úroveň</a:t>
            </a:r>
          </a:p>
          <a:p>
            <a:pPr lvl="3"/>
            <a:r>
              <a:rPr lang="en-GB" altLang="cs-CZ"/>
              <a:t>Čtvrtá úroveň osnovy</a:t>
            </a:r>
          </a:p>
          <a:p>
            <a:pPr lvl="4"/>
            <a:r>
              <a:rPr lang="en-GB" altLang="cs-CZ"/>
              <a:t>Pátá úroveň osnovy</a:t>
            </a:r>
          </a:p>
          <a:p>
            <a:pPr lvl="4"/>
            <a:r>
              <a:rPr lang="en-GB" altLang="cs-CZ"/>
              <a:t>Šestá úroveň</a:t>
            </a:r>
          </a:p>
          <a:p>
            <a:pPr lvl="4"/>
            <a:r>
              <a:rPr lang="en-GB" altLang="cs-CZ"/>
              <a:t>Sedmá úroveň</a:t>
            </a:r>
          </a:p>
          <a:p>
            <a:pPr lvl="4"/>
            <a:r>
              <a:rPr lang="en-GB" altLang="cs-CZ"/>
              <a:t>Osmá úroveň textu</a:t>
            </a:r>
          </a:p>
          <a:p>
            <a:pPr lvl="4"/>
            <a:r>
              <a:rPr lang="en-GB" altLang="cs-CZ"/>
              <a:t>Devátá úroveň</a:t>
            </a:r>
          </a:p>
        </p:txBody>
      </p:sp>
      <p:sp>
        <p:nvSpPr>
          <p:cNvPr id="1027" name="Text Box 3">
            <a:extLst>
              <a:ext uri="{FF2B5EF4-FFF2-40B4-BE49-F238E27FC236}">
                <a16:creationId xmlns:a16="http://schemas.microsoft.com/office/drawing/2014/main" id="{12E0A473-76AD-405A-8694-380744CC6E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2950" y="6248402"/>
            <a:ext cx="206375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z="1463"/>
          </a:p>
        </p:txBody>
      </p:sp>
      <p:sp>
        <p:nvSpPr>
          <p:cNvPr id="1028" name="Text Box 4">
            <a:extLst>
              <a:ext uri="{FF2B5EF4-FFF2-40B4-BE49-F238E27FC236}">
                <a16:creationId xmlns:a16="http://schemas.microsoft.com/office/drawing/2014/main" id="{5ADE7AB2-878A-493F-886A-7B4F6C13D5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84550" y="6248402"/>
            <a:ext cx="31369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z="1463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6D8774AE-A83D-418B-9830-AEA4849D91FD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7099302" y="6248400"/>
            <a:ext cx="2058590" cy="452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 eaLnBrk="1" hangingPunct="1"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  <a:defRPr sz="1138">
                <a:solidFill>
                  <a:srgbClr val="000000"/>
                </a:solidFill>
                <a:cs typeface="Arial Unicode MS" pitchFamily="32" charset="0"/>
              </a:defRPr>
            </a:lvl1pPr>
          </a:lstStyle>
          <a:p>
            <a:fld id="{94DBED21-00FE-4BA0-812B-87B29C21B7D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38855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ctr" defTabSz="365026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3575" kern="1200">
          <a:solidFill>
            <a:srgbClr val="000000"/>
          </a:solidFill>
          <a:latin typeface="+mj-lt"/>
          <a:ea typeface="+mj-ea"/>
          <a:cs typeface="+mj-cs"/>
        </a:defRPr>
      </a:lvl1pPr>
      <a:lvl2pPr marL="603647" indent="-232172" algn="ctr" defTabSz="365026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3575">
          <a:solidFill>
            <a:srgbClr val="000000"/>
          </a:solidFill>
          <a:latin typeface="Times New Roman" panose="02020603050405020304" pitchFamily="18" charset="0"/>
          <a:ea typeface="MS Gothic" panose="020B0609070205080204" pitchFamily="49" charset="-128"/>
        </a:defRPr>
      </a:lvl2pPr>
      <a:lvl3pPr marL="928688" indent="-185738" algn="ctr" defTabSz="365026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3575">
          <a:solidFill>
            <a:srgbClr val="000000"/>
          </a:solidFill>
          <a:latin typeface="Times New Roman" panose="02020603050405020304" pitchFamily="18" charset="0"/>
          <a:ea typeface="MS Gothic" panose="020B0609070205080204" pitchFamily="49" charset="-128"/>
        </a:defRPr>
      </a:lvl3pPr>
      <a:lvl4pPr marL="1300163" indent="-185738" algn="ctr" defTabSz="365026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3575">
          <a:solidFill>
            <a:srgbClr val="000000"/>
          </a:solidFill>
          <a:latin typeface="Times New Roman" panose="02020603050405020304" pitchFamily="18" charset="0"/>
          <a:ea typeface="MS Gothic" panose="020B0609070205080204" pitchFamily="49" charset="-128"/>
        </a:defRPr>
      </a:lvl4pPr>
      <a:lvl5pPr marL="1671638" indent="-185738" algn="ctr" defTabSz="365026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3575">
          <a:solidFill>
            <a:srgbClr val="000000"/>
          </a:solidFill>
          <a:latin typeface="Times New Roman" panose="02020603050405020304" pitchFamily="18" charset="0"/>
          <a:ea typeface="MS Gothic" panose="020B0609070205080204" pitchFamily="49" charset="-128"/>
        </a:defRPr>
      </a:lvl5pPr>
      <a:lvl6pPr marL="2043113" indent="-185738" algn="ctr" defTabSz="365026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3575">
          <a:solidFill>
            <a:srgbClr val="000000"/>
          </a:solidFill>
          <a:latin typeface="Times New Roman" panose="02020603050405020304" pitchFamily="18" charset="0"/>
          <a:ea typeface="MS Gothic" panose="020B0609070205080204" pitchFamily="49" charset="-128"/>
        </a:defRPr>
      </a:lvl6pPr>
      <a:lvl7pPr marL="2414588" indent="-185738" algn="ctr" defTabSz="365026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3575">
          <a:solidFill>
            <a:srgbClr val="000000"/>
          </a:solidFill>
          <a:latin typeface="Times New Roman" panose="02020603050405020304" pitchFamily="18" charset="0"/>
          <a:ea typeface="MS Gothic" panose="020B0609070205080204" pitchFamily="49" charset="-128"/>
        </a:defRPr>
      </a:lvl7pPr>
      <a:lvl8pPr marL="2786063" indent="-185738" algn="ctr" defTabSz="365026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3575">
          <a:solidFill>
            <a:srgbClr val="000000"/>
          </a:solidFill>
          <a:latin typeface="Times New Roman" panose="02020603050405020304" pitchFamily="18" charset="0"/>
          <a:ea typeface="MS Gothic" panose="020B0609070205080204" pitchFamily="49" charset="-128"/>
        </a:defRPr>
      </a:lvl8pPr>
      <a:lvl9pPr marL="3157538" indent="-185738" algn="ctr" defTabSz="365026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3575">
          <a:solidFill>
            <a:srgbClr val="000000"/>
          </a:solidFill>
          <a:latin typeface="Times New Roman" panose="02020603050405020304" pitchFamily="18" charset="0"/>
          <a:ea typeface="MS Gothic" panose="020B0609070205080204" pitchFamily="49" charset="-128"/>
        </a:defRPr>
      </a:lvl9pPr>
    </p:titleStyle>
    <p:bodyStyle>
      <a:lvl1pPr marL="278606" indent="-278606" algn="l" defTabSz="365026" rtl="0" eaLnBrk="0" fontAlgn="base" hangingPunct="0">
        <a:spcBef>
          <a:spcPts val="65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600" kern="1200">
          <a:solidFill>
            <a:srgbClr val="000000"/>
          </a:solidFill>
          <a:latin typeface="+mn-lt"/>
          <a:ea typeface="+mn-ea"/>
          <a:cs typeface="+mn-cs"/>
        </a:defRPr>
      </a:lvl1pPr>
      <a:lvl2pPr marL="603647" indent="-232172" algn="l" defTabSz="365026" rtl="0" eaLnBrk="0" fontAlgn="base" hangingPunct="0">
        <a:spcBef>
          <a:spcPts val="569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275" kern="1200">
          <a:solidFill>
            <a:srgbClr val="000000"/>
          </a:solidFill>
          <a:latin typeface="+mn-lt"/>
          <a:ea typeface="+mn-ea"/>
          <a:cs typeface="+mn-cs"/>
        </a:defRPr>
      </a:lvl2pPr>
      <a:lvl3pPr marL="928688" indent="-185738" algn="l" defTabSz="365026" rtl="0" eaLnBrk="0" fontAlgn="base" hangingPunct="0">
        <a:spcBef>
          <a:spcPts val="488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1950" kern="1200">
          <a:solidFill>
            <a:srgbClr val="000000"/>
          </a:solidFill>
          <a:latin typeface="+mn-lt"/>
          <a:ea typeface="+mn-ea"/>
          <a:cs typeface="+mn-cs"/>
        </a:defRPr>
      </a:lvl3pPr>
      <a:lvl4pPr marL="1300163" indent="-185738" algn="l" defTabSz="365026" rtl="0" eaLnBrk="0" fontAlgn="base" hangingPunct="0">
        <a:spcBef>
          <a:spcPts val="406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1625" kern="1200">
          <a:solidFill>
            <a:srgbClr val="000000"/>
          </a:solidFill>
          <a:latin typeface="+mn-lt"/>
          <a:ea typeface="+mn-ea"/>
          <a:cs typeface="+mn-cs"/>
        </a:defRPr>
      </a:lvl4pPr>
      <a:lvl5pPr marL="1671638" indent="-185738" algn="l" defTabSz="365026" rtl="0" eaLnBrk="0" fontAlgn="base" hangingPunct="0">
        <a:spcBef>
          <a:spcPts val="406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1625" kern="1200">
          <a:solidFill>
            <a:srgbClr val="000000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microsoft.com/office/2007/relationships/media" Target="../media/media2.MOV"/><Relationship Id="rId1" Type="http://schemas.openxmlformats.org/officeDocument/2006/relationships/video" Target="NULL" TargetMode="External"/><Relationship Id="rId4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1" name="Skupina 11"/>
          <p:cNvGrpSpPr/>
          <p:nvPr/>
        </p:nvGrpSpPr>
        <p:grpSpPr>
          <a:xfrm>
            <a:off x="648000" y="5040001"/>
            <a:ext cx="8866800" cy="1413065"/>
            <a:chOff x="648000" y="5040000"/>
            <a:chExt cx="8866800" cy="1413065"/>
          </a:xfrm>
        </p:grpSpPr>
        <p:pic>
          <p:nvPicPr>
            <p:cNvPr id="162" name="Picture 4" descr="C:\temp\Poze Loga.wmf"/>
            <p:cNvPicPr/>
            <p:nvPr/>
          </p:nvPicPr>
          <p:blipFill>
            <a:blip r:embed="rId2" cstate="print"/>
            <a:stretch/>
          </p:blipFill>
          <p:spPr>
            <a:xfrm>
              <a:off x="648000" y="5040000"/>
              <a:ext cx="2296800" cy="78264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63" name="TextovéPole 13"/>
            <p:cNvSpPr/>
            <p:nvPr/>
          </p:nvSpPr>
          <p:spPr>
            <a:xfrm>
              <a:off x="3456000" y="5131080"/>
              <a:ext cx="4803840" cy="1321985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2400" b="1" strike="noStrike" spc="-1" dirty="0">
                  <a:solidFill>
                    <a:srgbClr val="2D73AC"/>
                  </a:solidFill>
                  <a:latin typeface="Calibri"/>
                  <a:ea typeface="DejaVu Sans"/>
                </a:rPr>
                <a:t>„Šťastný“ Nový rok</a:t>
              </a:r>
              <a:endParaRPr lang="cs-CZ" sz="2400" b="0" strike="noStrike" spc="-1" dirty="0">
                <a:latin typeface="Arial"/>
              </a:endParaRPr>
            </a:p>
            <a:p>
              <a:pPr>
                <a:lnSpc>
                  <a:spcPct val="100000"/>
                </a:lnSpc>
              </a:pPr>
              <a:r>
                <a:rPr lang="cs-CZ" sz="2000" b="1" strike="noStrike" spc="-1" dirty="0">
                  <a:solidFill>
                    <a:srgbClr val="000000"/>
                  </a:solidFill>
                  <a:latin typeface="Calibri"/>
                  <a:ea typeface="DejaVu Sans"/>
                </a:rPr>
                <a:t>Petra </a:t>
              </a:r>
              <a:r>
                <a:rPr lang="cs-CZ" sz="2000" b="1" strike="noStrike" spc="-1" dirty="0" err="1">
                  <a:solidFill>
                    <a:srgbClr val="000000"/>
                  </a:solidFill>
                  <a:latin typeface="Calibri"/>
                  <a:ea typeface="DejaVu Sans"/>
                </a:rPr>
                <a:t>Kožíková</a:t>
              </a:r>
              <a:r>
                <a:rPr lang="cs-CZ" sz="2000" b="1" strike="noStrike" spc="-1" dirty="0">
                  <a:solidFill>
                    <a:srgbClr val="000000"/>
                  </a:solidFill>
                  <a:latin typeface="Calibri"/>
                  <a:ea typeface="DejaVu Sans"/>
                </a:rPr>
                <a:t>, Sylva </a:t>
              </a:r>
              <a:r>
                <a:rPr lang="cs-CZ" sz="2000" b="1" strike="noStrike" spc="-1" dirty="0" err="1">
                  <a:solidFill>
                    <a:srgbClr val="000000"/>
                  </a:solidFill>
                  <a:latin typeface="Calibri"/>
                  <a:ea typeface="DejaVu Sans"/>
                </a:rPr>
                <a:t>Hošová</a:t>
              </a:r>
              <a:endParaRPr lang="cs-CZ" sz="2000" b="1" spc="-1" dirty="0">
                <a:solidFill>
                  <a:srgbClr val="000000"/>
                </a:solidFill>
                <a:latin typeface="Calibri"/>
                <a:ea typeface="DejaVu Sans"/>
              </a:endParaRPr>
            </a:p>
            <a:p>
              <a:pPr>
                <a:lnSpc>
                  <a:spcPct val="100000"/>
                </a:lnSpc>
              </a:pPr>
              <a:r>
                <a:rPr lang="cs-CZ" b="0" strike="noStrike" spc="-1" dirty="0">
                  <a:latin typeface="Arial"/>
                </a:rPr>
                <a:t>Centrum dětské traumatologie a chirurgie</a:t>
              </a:r>
            </a:p>
            <a:p>
              <a:pPr>
                <a:lnSpc>
                  <a:spcPct val="100000"/>
                </a:lnSpc>
              </a:pPr>
              <a:r>
                <a:rPr lang="cs-CZ" spc="-1" dirty="0">
                  <a:latin typeface="Arial"/>
                </a:rPr>
                <a:t>Chirurgická klinika</a:t>
              </a:r>
            </a:p>
          </p:txBody>
        </p:sp>
        <p:pic>
          <p:nvPicPr>
            <p:cNvPr id="164" name="Picture 2" descr="R:\_Akazky\F\FNSP\2016\16033 Šablony prezentace power point\Loga SAK a JCI\Akreditovano_SAK_RGB.jpg"/>
            <p:cNvPicPr/>
            <p:nvPr/>
          </p:nvPicPr>
          <p:blipFill>
            <a:blip r:embed="rId3" cstate="print"/>
            <a:srcRect l="3887" t="3591" r="3338" b="3633"/>
            <a:stretch/>
          </p:blipFill>
          <p:spPr>
            <a:xfrm>
              <a:off x="8771040" y="5131080"/>
              <a:ext cx="743760" cy="63288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95000"/>
              </a:schemeClr>
            </a:solidFill>
            <a:ln w="0">
              <a:noFill/>
            </a:ln>
          </p:spPr>
        </p:pic>
      </p:grpSp>
      <p:pic>
        <p:nvPicPr>
          <p:cNvPr id="7" name="Picture 4" descr="https://www.hareidil.no/wp-content/uploads/2021/12/fyrverkeri-hareid.jpeg">
            <a:extLst>
              <a:ext uri="{FF2B5EF4-FFF2-40B4-BE49-F238E27FC236}">
                <a16:creationId xmlns:a16="http://schemas.microsoft.com/office/drawing/2014/main" id="{61808069-13BB-4ED5-A439-24DA4128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035359"/>
            <a:ext cx="8839200" cy="34437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>
            <a:extLst>
              <a:ext uri="{FF2B5EF4-FFF2-40B4-BE49-F238E27FC236}">
                <a16:creationId xmlns:a16="http://schemas.microsoft.com/office/drawing/2014/main" id="{3987A5CA-351D-49BB-B11B-2B09346BE2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390067" y="284449"/>
            <a:ext cx="6315075" cy="10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3125" tIns="38025" rIns="73125" bIns="38025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9pPr>
          </a:lstStyle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3200" b="1" spc="-1" dirty="0">
                <a:solidFill>
                  <a:schemeClr val="tx1"/>
                </a:solidFill>
                <a:latin typeface="Calibri"/>
              </a:rPr>
              <a:t>  Dětská úrazová chirurgie</a:t>
            </a:r>
            <a:endParaRPr lang="cs-CZ" altLang="cs-CZ" sz="2925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098" name="Text Box 2">
            <a:extLst>
              <a:ext uri="{FF2B5EF4-FFF2-40B4-BE49-F238E27FC236}">
                <a16:creationId xmlns:a16="http://schemas.microsoft.com/office/drawing/2014/main" id="{4F8BBCAA-EEF7-494C-ACA2-3F381EBF6C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7758" y="1308585"/>
            <a:ext cx="8870427" cy="5262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3125" tIns="38025" rIns="73125" bIns="38025"/>
          <a:lstStyle>
            <a:lvl1pPr marL="338138" indent="-338138"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1pPr>
            <a:lvl2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2pPr>
            <a:lvl3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3pPr>
            <a:lvl4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4pPr>
            <a:lvl5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9pPr>
          </a:lstStyle>
          <a:p>
            <a:pPr marL="342900" indent="-342900">
              <a:lnSpc>
                <a:spcPct val="100000"/>
              </a:lnSpc>
              <a:buClr>
                <a:srgbClr val="000000"/>
              </a:buClr>
              <a:buSzPct val="45000"/>
              <a:buFont typeface="Arial" panose="020B0604020202020204" pitchFamily="34" charset="0"/>
              <a:buChar char="•"/>
            </a:pPr>
            <a:endParaRPr lang="cs-CZ" b="1" spc="-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Specializovaný obor chirurgie se zaměřením na diagnostiku, léčbu a rehabilitaci úrazů s ohledem na specifika dětského věku.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pc="-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u="sng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Traumatická amputace</a:t>
            </a:r>
          </a:p>
          <a:p>
            <a:pPr marL="404812" lvl="1" indent="-285750">
              <a:buFont typeface="Arial" panose="020B0604020202020204" pitchFamily="34" charset="0"/>
              <a:buChar char="•"/>
            </a:pPr>
            <a:r>
              <a:rPr lang="cs-CZ" sz="2000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Ztrátové poranění končetiny, její části či orgánu, které vzniká v důsledku závažného poranění (dopravní nehody, úrazy, výbuchy, pády,...).</a:t>
            </a:r>
          </a:p>
          <a:p>
            <a:pPr marL="404812" lvl="1" indent="-285750">
              <a:buFont typeface="Arial" panose="020B0604020202020204" pitchFamily="34" charset="0"/>
              <a:buChar char="•"/>
            </a:pPr>
            <a:r>
              <a:rPr lang="cs-CZ" sz="2000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Obvykle spojeno se silným traumatem - fyzickým i </a:t>
            </a:r>
            <a:r>
              <a:rPr lang="cs-CZ" sz="2000" spc="-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psycho-sociálním</a:t>
            </a:r>
            <a:r>
              <a:rPr lang="cs-CZ" sz="2000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404812" lvl="1" indent="-285750">
              <a:buFont typeface="Arial" panose="020B0604020202020204" pitchFamily="34" charset="0"/>
              <a:buChar char="•"/>
            </a:pPr>
            <a:r>
              <a:rPr lang="cs-CZ" sz="2000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Amputace částečné/úplné. </a:t>
            </a:r>
          </a:p>
          <a:p>
            <a:pPr marL="404812" lvl="1" indent="-285750">
              <a:buFont typeface="Arial" panose="020B0604020202020204" pitchFamily="34" charset="0"/>
              <a:buChar char="•"/>
            </a:pPr>
            <a:endParaRPr lang="cs-CZ" sz="2000" spc="-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FNO </a:t>
            </a: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–</a:t>
            </a:r>
            <a:r>
              <a:rPr lang="cs-CZ" b="1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Centrum dětské traumatologie a chirurgie: </a:t>
            </a: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mlýnek na maso, sekačka – klasická, </a:t>
            </a:r>
            <a:r>
              <a:rPr lang="cs-CZ" spc="-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sekačkový</a:t>
            </a: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traktor, křovinořez, </a:t>
            </a:r>
            <a:r>
              <a:rPr lang="cs-CZ" b="1" u="sng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petardy</a:t>
            </a: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sražení autem / vlakem, míchačka. </a:t>
            </a:r>
          </a:p>
          <a:p>
            <a:pPr marL="342900" indent="-342900">
              <a:lnSpc>
                <a:spcPct val="100000"/>
              </a:lnSpc>
              <a:buClr>
                <a:srgbClr val="000000"/>
              </a:buClr>
              <a:buSzPct val="45000"/>
              <a:buFont typeface="Arial" panose="020B0604020202020204" pitchFamily="34" charset="0"/>
              <a:buChar char="•"/>
            </a:pPr>
            <a:endParaRPr lang="cs-CZ" b="1" spc="-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>
            <a:extLst>
              <a:ext uri="{FF2B5EF4-FFF2-40B4-BE49-F238E27FC236}">
                <a16:creationId xmlns:a16="http://schemas.microsoft.com/office/drawing/2014/main" id="{3987A5CA-351D-49BB-B11B-2B09346BE2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390067" y="284449"/>
            <a:ext cx="6315075" cy="10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3125" tIns="38025" rIns="73125" bIns="38025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9pPr>
          </a:lstStyle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3200" b="1" spc="-1" dirty="0">
                <a:solidFill>
                  <a:schemeClr val="tx1"/>
                </a:solidFill>
                <a:latin typeface="Calibri"/>
              </a:rPr>
              <a:t>  „Šťastný“ Nový rok</a:t>
            </a:r>
            <a:endParaRPr lang="cs-CZ" altLang="cs-CZ" sz="2925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098" name="Text Box 2">
            <a:extLst>
              <a:ext uri="{FF2B5EF4-FFF2-40B4-BE49-F238E27FC236}">
                <a16:creationId xmlns:a16="http://schemas.microsoft.com/office/drawing/2014/main" id="{4F8BBCAA-EEF7-494C-ACA2-3F381EBF6C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7758" y="1308585"/>
            <a:ext cx="8870427" cy="5262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3125" tIns="38025" rIns="73125" bIns="38025"/>
          <a:lstStyle>
            <a:lvl1pPr marL="338138" indent="-338138"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1pPr>
            <a:lvl2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2pPr>
            <a:lvl3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3pPr>
            <a:lvl4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4pPr>
            <a:lvl5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9pPr>
          </a:lstStyle>
          <a:p>
            <a:pPr marL="342900" indent="-342900">
              <a:lnSpc>
                <a:spcPct val="100000"/>
              </a:lnSpc>
              <a:buClr>
                <a:srgbClr val="000000"/>
              </a:buClr>
              <a:buSzPct val="45000"/>
              <a:buFont typeface="Arial" panose="020B0604020202020204" pitchFamily="34" charset="0"/>
              <a:buChar char="•"/>
            </a:pPr>
            <a:endParaRPr lang="cs-CZ" b="1" spc="-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2x devastační poranění HKK petardou – dívka r. n. 2011, chlapec r. n. 2014,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1x devastační poranění pravého oka – chlapec r. n. 2010,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1x autonehoda osobního automobilu –  dívka r. n. 2009 – observace,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1x tříštivá fraktura </a:t>
            </a:r>
            <a:r>
              <a:rPr lang="cs-CZ" spc="-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dist</a:t>
            </a: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humeru LHK – dívka, r. n. 2009,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1x fraktura </a:t>
            </a:r>
            <a:r>
              <a:rPr lang="cs-CZ" spc="-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antebrachii</a:t>
            </a: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PHK – chlapec r. n. 2017,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1x faktura </a:t>
            </a:r>
            <a:r>
              <a:rPr lang="cs-CZ" spc="-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subtrochanterika</a:t>
            </a: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 fraktura diafýzy </a:t>
            </a:r>
            <a:r>
              <a:rPr lang="cs-CZ" spc="-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femoris</a:t>
            </a: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LDK – chlapec r. n. 2010,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+ 2x akutní apendicitida – dívka r. n. 2013, dívka r. n. 2011, 1x uskřinutá tříselná kýla –  chlapec r. n. 2024.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pc="-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030712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8039772-65B6-46C9-A541-B676C7D2E741}"/>
              </a:ext>
            </a:extLst>
          </p:cNvPr>
          <p:cNvSpPr/>
          <p:nvPr/>
        </p:nvSpPr>
        <p:spPr>
          <a:xfrm>
            <a:off x="896470" y="1069177"/>
            <a:ext cx="880782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Třináctiletý chlapec přivezen RZS na UP FNO pro devastační poranění LHK.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Poranění způsobeno výbuchem petardy v ruce. </a:t>
            </a:r>
          </a:p>
          <a:p>
            <a:pPr>
              <a:lnSpc>
                <a:spcPct val="100000"/>
              </a:lnSpc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Diagnostikováno: rána v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oblastu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thenaru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 (cca 5 cm), ztrátové poranění kůže, ztrátové poranění v oblasti kloubu III. prstu, obnažená kost IV. prstu.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Při příjmu medikamentózně tlumen,  anamnéza odebírána od rodičů – OA, RA, FA, SA, AA – bez významného nálezu.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Z haly UP dítě odesláno na COS k operační revizi: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na operačním sále (op. výkon 4 hod.) provedena revize poranění v oblasti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thenaru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, amputace III. prstu,  repozice a osteosyntéza I., III., IV. A V. MTC, revize IV. prstu – mobilizace a sutura art., anastomóza, vytvořen tříselný lalok – &gt; překrytí IV. prstu lalokem, RD.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operace provedena v ATB cloně.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Po výkonu přijat z COS na standardní oddělení dětské traumatologie a chirurgie (CHIR. C). 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5AF260D6-C141-44FE-A783-B19B6C516888}"/>
              </a:ext>
            </a:extLst>
          </p:cNvPr>
          <p:cNvSpPr/>
          <p:nvPr/>
        </p:nvSpPr>
        <p:spPr>
          <a:xfrm>
            <a:off x="201706" y="545957"/>
            <a:ext cx="32541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1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2247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8039772-65B6-46C9-A541-B676C7D2E741}"/>
              </a:ext>
            </a:extLst>
          </p:cNvPr>
          <p:cNvSpPr/>
          <p:nvPr/>
        </p:nvSpPr>
        <p:spPr>
          <a:xfrm>
            <a:off x="951820" y="1353919"/>
            <a:ext cx="23779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RTG snímky při příjmu</a:t>
            </a:r>
            <a:endParaRPr lang="cs-CZ" sz="2000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5AF260D6-C141-44FE-A783-B19B6C516888}"/>
              </a:ext>
            </a:extLst>
          </p:cNvPr>
          <p:cNvSpPr/>
          <p:nvPr/>
        </p:nvSpPr>
        <p:spPr>
          <a:xfrm>
            <a:off x="206188" y="544317"/>
            <a:ext cx="32541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1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>
            <a:extLst>
              <a:ext uri="{FF2B5EF4-FFF2-40B4-BE49-F238E27FC236}">
                <a16:creationId xmlns:a16="http://schemas.microsoft.com/office/drawing/2014/main" id="{F44EFC00-7091-4054-92E7-A730859A29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0774" y="2000250"/>
            <a:ext cx="3076575" cy="4857750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6" name="Ovál 5">
            <a:extLst>
              <a:ext uri="{FF2B5EF4-FFF2-40B4-BE49-F238E27FC236}">
                <a16:creationId xmlns:a16="http://schemas.microsoft.com/office/drawing/2014/main" id="{4A1B0E77-110D-4F76-BFBC-84C47B881A26}"/>
              </a:ext>
            </a:extLst>
          </p:cNvPr>
          <p:cNvSpPr/>
          <p:nvPr/>
        </p:nvSpPr>
        <p:spPr bwMode="auto">
          <a:xfrm>
            <a:off x="3383963" y="2143170"/>
            <a:ext cx="1389529" cy="1371600"/>
          </a:xfrm>
          <a:prstGeom prst="ellipse">
            <a:avLst/>
          </a:prstGeom>
          <a:noFill/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</a:pPr>
            <a:endParaRPr kumimoji="0" lang="cs-CZ" sz="2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imes New Roman" panose="02020603050405020304" pitchFamily="18" charset="0"/>
              <a:ea typeface="MS Gothic" panose="020B0609070205080204" pitchFamily="49" charset="-128"/>
            </a:endParaRPr>
          </a:p>
        </p:txBody>
      </p:sp>
      <p:pic>
        <p:nvPicPr>
          <p:cNvPr id="11" name="Obrázek 10">
            <a:extLst>
              <a:ext uri="{FF2B5EF4-FFF2-40B4-BE49-F238E27FC236}">
                <a16:creationId xmlns:a16="http://schemas.microsoft.com/office/drawing/2014/main" id="{E6645007-8ECE-4A60-867C-81747C02B7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1609" y="1600200"/>
            <a:ext cx="2676525" cy="5257800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7" name="Ovál 6">
            <a:extLst>
              <a:ext uri="{FF2B5EF4-FFF2-40B4-BE49-F238E27FC236}">
                <a16:creationId xmlns:a16="http://schemas.microsoft.com/office/drawing/2014/main" id="{517BDD60-5F75-42DB-8F48-2C799E0FFF07}"/>
              </a:ext>
            </a:extLst>
          </p:cNvPr>
          <p:cNvSpPr/>
          <p:nvPr/>
        </p:nvSpPr>
        <p:spPr bwMode="auto">
          <a:xfrm>
            <a:off x="6768314" y="1699417"/>
            <a:ext cx="1685364" cy="1766047"/>
          </a:xfrm>
          <a:prstGeom prst="ellipse">
            <a:avLst/>
          </a:prstGeom>
          <a:noFill/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</a:pPr>
            <a:endParaRPr kumimoji="0" lang="cs-CZ" sz="2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imes New Roman" panose="02020603050405020304" pitchFamily="18" charset="0"/>
              <a:ea typeface="MS Gothic" panose="020B0609070205080204" pitchFamily="49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41670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8039772-65B6-46C9-A541-B676C7D2E741}"/>
              </a:ext>
            </a:extLst>
          </p:cNvPr>
          <p:cNvSpPr/>
          <p:nvPr/>
        </p:nvSpPr>
        <p:spPr>
          <a:xfrm>
            <a:off x="951819" y="1353919"/>
            <a:ext cx="5072463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spc="-1" dirty="0">
                <a:latin typeface="Calibri" panose="020F0502020204030204" pitchFamily="34" charset="0"/>
                <a:cs typeface="Calibri" panose="020F0502020204030204" pitchFamily="34" charset="0"/>
              </a:rPr>
              <a:t>Snímky 03.01. </a:t>
            </a:r>
            <a:r>
              <a:rPr lang="cs-CZ" sz="2000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–</a:t>
            </a:r>
            <a:r>
              <a:rPr lang="cs-CZ" sz="2000" b="1" spc="-1" dirty="0">
                <a:latin typeface="Calibri" panose="020F0502020204030204" pitchFamily="34" charset="0"/>
                <a:cs typeface="Calibri" panose="020F0502020204030204" pitchFamily="34" charset="0"/>
              </a:rPr>
              <a:t> 2. pooperační den </a:t>
            </a:r>
            <a:endParaRPr lang="cs-CZ" sz="2000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5AF260D6-C141-44FE-A783-B19B6C516888}"/>
              </a:ext>
            </a:extLst>
          </p:cNvPr>
          <p:cNvSpPr/>
          <p:nvPr/>
        </p:nvSpPr>
        <p:spPr>
          <a:xfrm>
            <a:off x="206188" y="544317"/>
            <a:ext cx="32541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1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>
            <a:extLst>
              <a:ext uri="{FF2B5EF4-FFF2-40B4-BE49-F238E27FC236}">
                <a16:creationId xmlns:a16="http://schemas.microsoft.com/office/drawing/2014/main" id="{44DB46DE-5AF2-4300-A9DA-BA9427AC17D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7" t="17255" r="25512" b="25621"/>
          <a:stretch/>
        </p:blipFill>
        <p:spPr>
          <a:xfrm>
            <a:off x="1806369" y="1891553"/>
            <a:ext cx="3460182" cy="4699362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E0209B94-0B40-4588-BAF7-924ECE238C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11" t="13987" r="16624" b="24679"/>
          <a:stretch/>
        </p:blipFill>
        <p:spPr>
          <a:xfrm>
            <a:off x="5818289" y="1891553"/>
            <a:ext cx="3460181" cy="4699362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610514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1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D2575C7C-473A-439C-803B-73A2A03D4D46}"/>
              </a:ext>
            </a:extLst>
          </p:cNvPr>
          <p:cNvSpPr/>
          <p:nvPr/>
        </p:nvSpPr>
        <p:spPr>
          <a:xfrm>
            <a:off x="851647" y="1305342"/>
            <a:ext cx="9054353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Na oddělení CHIR. C: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pokračující ATB terapie, analgezie, antikoagulační léčba, pravidelné převazy plastickými chirurgy.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7. pooperační den provedena revize rány na </a:t>
            </a:r>
            <a:r>
              <a:rPr lang="cs-CZ" spc="-1" dirty="0" err="1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thenaru</a:t>
            </a: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 LHK – odběr kožního štěpu ze stehna LDK, naložení štěpu na LHK.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4D3978C1-6298-49E2-831D-47E0F7C3828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04" t="5375" r="17598" b="33875"/>
          <a:stretch/>
        </p:blipFill>
        <p:spPr>
          <a:xfrm>
            <a:off x="5738666" y="2581834"/>
            <a:ext cx="3657084" cy="33781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C80DB5BC-D803-474F-8D8E-F6AD1EDE5A3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73" t="17647" r="12892" b="47320"/>
          <a:stretch/>
        </p:blipFill>
        <p:spPr>
          <a:xfrm>
            <a:off x="1211490" y="3067436"/>
            <a:ext cx="4167333" cy="28925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>
            <a:extLst>
              <a:ext uri="{FF2B5EF4-FFF2-40B4-BE49-F238E27FC236}">
                <a16:creationId xmlns:a16="http://schemas.microsoft.com/office/drawing/2014/main" id="{070B0FA2-BBC4-44B1-A5D8-417BCDF5975C}"/>
              </a:ext>
            </a:extLst>
          </p:cNvPr>
          <p:cNvSpPr/>
          <p:nvPr/>
        </p:nvSpPr>
        <p:spPr>
          <a:xfrm>
            <a:off x="1211490" y="5960017"/>
            <a:ext cx="55174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Fotografie 10. 01. </a:t>
            </a: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–</a:t>
            </a:r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 2. pooperační den po naložení štěpu</a:t>
            </a: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7126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1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D2575C7C-473A-439C-803B-73A2A03D4D46}"/>
              </a:ext>
            </a:extLst>
          </p:cNvPr>
          <p:cNvSpPr/>
          <p:nvPr/>
        </p:nvSpPr>
        <p:spPr>
          <a:xfrm>
            <a:off x="851647" y="1305342"/>
            <a:ext cx="9054353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070B0FA2-BBC4-44B1-A5D8-417BCDF5975C}"/>
              </a:ext>
            </a:extLst>
          </p:cNvPr>
          <p:cNvSpPr/>
          <p:nvPr/>
        </p:nvSpPr>
        <p:spPr>
          <a:xfrm>
            <a:off x="1402137" y="5809153"/>
            <a:ext cx="55174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Fotografie 15. 01. </a:t>
            </a: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–</a:t>
            </a:r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 7. pooperační den po naložení štěpu </a:t>
            </a: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Obrázek 7">
            <a:extLst>
              <a:ext uri="{FF2B5EF4-FFF2-40B4-BE49-F238E27FC236}">
                <a16:creationId xmlns:a16="http://schemas.microsoft.com/office/drawing/2014/main" id="{8A348E0B-B6E9-4157-A31B-E132D5482B3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75" t="26797" r="30049" b="13987"/>
          <a:stretch/>
        </p:blipFill>
        <p:spPr>
          <a:xfrm>
            <a:off x="1402137" y="1748142"/>
            <a:ext cx="3810840" cy="40610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F7A5DF87-B020-4781-8183-B2471CE3F35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3" t="24183" r="33704" b="32157"/>
          <a:stretch/>
        </p:blipFill>
        <p:spPr>
          <a:xfrm>
            <a:off x="5495513" y="2039468"/>
            <a:ext cx="3558840" cy="33483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44582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1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7B6946D5-3808-415E-A99F-A8E44545022B}"/>
              </a:ext>
            </a:extLst>
          </p:cNvPr>
          <p:cNvSpPr/>
          <p:nvPr/>
        </p:nvSpPr>
        <p:spPr>
          <a:xfrm>
            <a:off x="815788" y="1344322"/>
            <a:ext cx="7763435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Pokračující zavedená terapie – analgezie, antikoagulační léčba, ATB, pravidelné převazy.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19. den od přijetí povolena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dimise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, léčba pokračuje v ambulantním prostředí –pravidelné kontroly a převazy.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29. 01. 2026 – chlapec při ambulantní kontrole indikován k operační revizi.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01. 02. 2026 – příjem na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Chir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. C, doplnění předoperačních vyšetření, příprava k výkonu v CA.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02.02.2026 – provedena revize – odpojení břišního laloku, úprava pahýlu,  nekrektomie dlaně, extrakce OS materiálu. 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Pokračující ATB terapie, analgezie, elevace končetiny, pravidelné kontroly a převazy plastickými chirurgy.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05. 02. 2026 – povolena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dimise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, pokračující ambulantní léčba.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Poslední záznam z kontroly: palec, ukazovák a </a:t>
            </a: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malík 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–</a:t>
            </a: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flekční postavení, flexe a extenze možná, ale omezena; IV prst: špička vitální, lalok měkký; pahýl III prstu klidný; štěp na </a:t>
            </a:r>
            <a:r>
              <a:rPr lang="cs-CZ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thenaru</a:t>
            </a: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plně </a:t>
            </a:r>
            <a:r>
              <a:rPr lang="cs-CZ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vhojen</a:t>
            </a: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Zahájena intenzivní RHB léčba. </a:t>
            </a:r>
            <a:br>
              <a:rPr lang="cs-CZ" dirty="0"/>
            </a:b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0567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1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7B6946D5-3808-415E-A99F-A8E44545022B}"/>
              </a:ext>
            </a:extLst>
          </p:cNvPr>
          <p:cNvSpPr/>
          <p:nvPr/>
        </p:nvSpPr>
        <p:spPr>
          <a:xfrm>
            <a:off x="815788" y="1344322"/>
            <a:ext cx="776343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Fotografie 04. 02. 2026</a:t>
            </a:r>
            <a:br>
              <a:rPr lang="cs-CZ" dirty="0"/>
            </a:b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EF906BD3-68C0-4C65-B74C-5FA91CC002D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13" t="8553"/>
          <a:stretch/>
        </p:blipFill>
        <p:spPr>
          <a:xfrm>
            <a:off x="742182" y="2117576"/>
            <a:ext cx="2443435" cy="3366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4F74B81E-8979-41D6-B5A5-650C74B3998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14" t="19467" r="19063" b="6546"/>
          <a:stretch/>
        </p:blipFill>
        <p:spPr>
          <a:xfrm>
            <a:off x="3185615" y="1797423"/>
            <a:ext cx="3514164" cy="5074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7CF44DA4-8712-46C9-8EB0-BED8E1AB384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7" t="7712" b="44314"/>
          <a:stretch/>
        </p:blipFill>
        <p:spPr>
          <a:xfrm>
            <a:off x="6699779" y="1977385"/>
            <a:ext cx="3065931" cy="23570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Zástupný symbol pro obsah 5">
            <a:extLst>
              <a:ext uri="{FF2B5EF4-FFF2-40B4-BE49-F238E27FC236}">
                <a16:creationId xmlns:a16="http://schemas.microsoft.com/office/drawing/2014/main" id="{DFB6E6E0-7B98-415C-9FFD-AD9A92EC4FE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21" t="16484" r="28216"/>
          <a:stretch/>
        </p:blipFill>
        <p:spPr>
          <a:xfrm rot="5400000">
            <a:off x="6980800" y="4137181"/>
            <a:ext cx="2503887" cy="28983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91073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8039772-65B6-46C9-A541-B676C7D2E741}"/>
              </a:ext>
            </a:extLst>
          </p:cNvPr>
          <p:cNvSpPr/>
          <p:nvPr/>
        </p:nvSpPr>
        <p:spPr>
          <a:xfrm>
            <a:off x="896470" y="1069177"/>
            <a:ext cx="8807824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Šestnáctiletá dívka přivezena RZS na UP FNO pro devastační poranění LHK.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Poranění způsobeno výbuchem petardy v ruce. </a:t>
            </a:r>
          </a:p>
          <a:p>
            <a:pPr>
              <a:lnSpc>
                <a:spcPct val="100000"/>
              </a:lnSpc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Diagnostikováno: </a:t>
            </a: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man. l. sin. devastační poranění měkkých tkání V. falangu s odhaleným skeletem </a:t>
            </a:r>
            <a:r>
              <a:rPr lang="cs-CZ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prox</a:t>
            </a: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., středního a distálního článku, IV. falang s odhaleným středním a distálním článkem.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Při příjmu medikamentózně tlumena,  anamnéza odebírána od rodičů – OA – kouření, RA, SA, AA – bez významného nálezu, FA (hormonální antikoncepce).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Z haly UP převzata na standardní oddělení dětské traumatologie a chirurgie, indikovaná k operační revizi, pacientka 2. v pořadí.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Na operačním sále (op. výkon 2 hod.) provedena revize, snesení nekrotických částí a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debridement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 poranění, revize karpálního  tunelu s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discizí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ligamenta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, egalizace IV. Prstu, OS palce K-drátem.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Operace provedena v ATB cloně.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Po výkonu přijata z COS na standardní oddělení dětské traumatologie a chirurgie. 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5AF260D6-C141-44FE-A783-B19B6C516888}"/>
              </a:ext>
            </a:extLst>
          </p:cNvPr>
          <p:cNvSpPr/>
          <p:nvPr/>
        </p:nvSpPr>
        <p:spPr>
          <a:xfrm>
            <a:off x="201706" y="545957"/>
            <a:ext cx="32541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2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106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2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3018305C-2D8C-4ED7-9A0E-D0C43FAEF52F}"/>
              </a:ext>
            </a:extLst>
          </p:cNvPr>
          <p:cNvSpPr/>
          <p:nvPr/>
        </p:nvSpPr>
        <p:spPr>
          <a:xfrm>
            <a:off x="1310611" y="1475991"/>
            <a:ext cx="22942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0000"/>
              </a:lnSpc>
            </a:pPr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RTG snímky při příjmu</a:t>
            </a:r>
            <a:endParaRPr lang="cs-CZ" sz="2000" spc="-1" dirty="0">
              <a:latin typeface="Arial"/>
            </a:endParaRPr>
          </a:p>
        </p:txBody>
      </p:sp>
      <p:pic>
        <p:nvPicPr>
          <p:cNvPr id="20" name="Obrázek 19">
            <a:extLst>
              <a:ext uri="{FF2B5EF4-FFF2-40B4-BE49-F238E27FC236}">
                <a16:creationId xmlns:a16="http://schemas.microsoft.com/office/drawing/2014/main" id="{BE6D3321-D0DD-40BE-ADEB-5598A13655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90" t="23876" r="26335" b="7612"/>
          <a:stretch/>
        </p:blipFill>
        <p:spPr>
          <a:xfrm>
            <a:off x="1188840" y="2091109"/>
            <a:ext cx="3692443" cy="37113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Obrázek 21">
            <a:extLst>
              <a:ext uri="{FF2B5EF4-FFF2-40B4-BE49-F238E27FC236}">
                <a16:creationId xmlns:a16="http://schemas.microsoft.com/office/drawing/2014/main" id="{315EB7A4-CC74-4EBD-9C7B-893CDFB5E5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60" t="25990" r="21177"/>
          <a:stretch/>
        </p:blipFill>
        <p:spPr>
          <a:xfrm>
            <a:off x="4953000" y="1884826"/>
            <a:ext cx="4513515" cy="41239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vál 4">
            <a:extLst>
              <a:ext uri="{FF2B5EF4-FFF2-40B4-BE49-F238E27FC236}">
                <a16:creationId xmlns:a16="http://schemas.microsoft.com/office/drawing/2014/main" id="{755FF78C-5ACC-483B-8AE8-8AFBA3F4CF19}"/>
              </a:ext>
            </a:extLst>
          </p:cNvPr>
          <p:cNvSpPr/>
          <p:nvPr/>
        </p:nvSpPr>
        <p:spPr bwMode="auto">
          <a:xfrm>
            <a:off x="5150436" y="1983769"/>
            <a:ext cx="1178645" cy="1360066"/>
          </a:xfrm>
          <a:prstGeom prst="ellipse">
            <a:avLst/>
          </a:prstGeom>
          <a:noFill/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</a:pPr>
            <a:endParaRPr kumimoji="0" lang="cs-CZ" sz="2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imes New Roman" panose="02020603050405020304" pitchFamily="18" charset="0"/>
              <a:ea typeface="MS Gothic" panose="020B0609070205080204" pitchFamily="49" charset="-128"/>
            </a:endParaRPr>
          </a:p>
        </p:txBody>
      </p:sp>
      <p:sp>
        <p:nvSpPr>
          <p:cNvPr id="23" name="Ovál 22">
            <a:extLst>
              <a:ext uri="{FF2B5EF4-FFF2-40B4-BE49-F238E27FC236}">
                <a16:creationId xmlns:a16="http://schemas.microsoft.com/office/drawing/2014/main" id="{E0137BEE-49B8-430D-89BC-3B35E107C7A2}"/>
              </a:ext>
            </a:extLst>
          </p:cNvPr>
          <p:cNvSpPr/>
          <p:nvPr/>
        </p:nvSpPr>
        <p:spPr bwMode="auto">
          <a:xfrm>
            <a:off x="3491967" y="2414075"/>
            <a:ext cx="1266756" cy="864352"/>
          </a:xfrm>
          <a:prstGeom prst="ellipse">
            <a:avLst/>
          </a:prstGeom>
          <a:noFill/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</a:pPr>
            <a:endParaRPr kumimoji="0" lang="cs-CZ" sz="2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imes New Roman" panose="02020603050405020304" pitchFamily="18" charset="0"/>
              <a:ea typeface="MS Gothic" panose="020B0609070205080204" pitchFamily="49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76231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2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3018305C-2D8C-4ED7-9A0E-D0C43FAEF52F}"/>
              </a:ext>
            </a:extLst>
          </p:cNvPr>
          <p:cNvSpPr/>
          <p:nvPr/>
        </p:nvSpPr>
        <p:spPr>
          <a:xfrm>
            <a:off x="1310611" y="1475991"/>
            <a:ext cx="21519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0000"/>
              </a:lnSpc>
            </a:pPr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Fotografie při příjmu</a:t>
            </a:r>
            <a:endParaRPr lang="cs-CZ" sz="2000" spc="-1" dirty="0">
              <a:latin typeface="Arial"/>
            </a:endParaRPr>
          </a:p>
        </p:txBody>
      </p:sp>
      <p:pic>
        <p:nvPicPr>
          <p:cNvPr id="6" name="Zástupný symbol pro obsah 7">
            <a:extLst>
              <a:ext uri="{FF2B5EF4-FFF2-40B4-BE49-F238E27FC236}">
                <a16:creationId xmlns:a16="http://schemas.microsoft.com/office/drawing/2014/main" id="{C53D97FA-27B3-4F7F-87CB-2083D5E28C8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59" t="8565" r="6488" b="8805"/>
          <a:stretch/>
        </p:blipFill>
        <p:spPr>
          <a:xfrm>
            <a:off x="5405719" y="2261672"/>
            <a:ext cx="4285127" cy="38365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Zástupný symbol pro obsah 9">
            <a:extLst>
              <a:ext uri="{FF2B5EF4-FFF2-40B4-BE49-F238E27FC236}">
                <a16:creationId xmlns:a16="http://schemas.microsoft.com/office/drawing/2014/main" id="{701BD03C-FBD6-4935-91F3-64DF7CDF733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98" t="9379" r="13441" b="8793"/>
          <a:stretch/>
        </p:blipFill>
        <p:spPr>
          <a:xfrm>
            <a:off x="1065963" y="2298649"/>
            <a:ext cx="4285127" cy="38365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389301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2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D2575C7C-473A-439C-803B-73A2A03D4D46}"/>
              </a:ext>
            </a:extLst>
          </p:cNvPr>
          <p:cNvSpPr/>
          <p:nvPr/>
        </p:nvSpPr>
        <p:spPr>
          <a:xfrm>
            <a:off x="851647" y="1532333"/>
            <a:ext cx="9054353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Na oddělení CHIR. C: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pokračující ATB terapie, analgezie, antikoagulační léčba, pravidelné převazy plastickými chirurgy.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9. pooperační den povolena </a:t>
            </a:r>
            <a:r>
              <a:rPr lang="cs-CZ" spc="-1" dirty="0" err="1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dimise</a:t>
            </a: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, pokračující ambulantní léčba.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070B0FA2-BBC4-44B1-A5D8-417BCDF5975C}"/>
              </a:ext>
            </a:extLst>
          </p:cNvPr>
          <p:cNvSpPr/>
          <p:nvPr/>
        </p:nvSpPr>
        <p:spPr>
          <a:xfrm>
            <a:off x="1044738" y="6136915"/>
            <a:ext cx="40430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Fotografie 9. pooperační den před </a:t>
            </a:r>
            <a:r>
              <a:rPr lang="cs-CZ" b="1" spc="-1" dirty="0" err="1">
                <a:latin typeface="Calibri" panose="020F0502020204030204" pitchFamily="34" charset="0"/>
                <a:cs typeface="Calibri" panose="020F0502020204030204" pitchFamily="34" charset="0"/>
              </a:rPr>
              <a:t>dimisí</a:t>
            </a: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Zástupný symbol pro obsah 5">
            <a:extLst>
              <a:ext uri="{FF2B5EF4-FFF2-40B4-BE49-F238E27FC236}">
                <a16:creationId xmlns:a16="http://schemas.microsoft.com/office/drawing/2014/main" id="{E84978B4-429C-4FE1-BD52-F914E0C6C1E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3" r="32796" b="41381"/>
          <a:stretch/>
        </p:blipFill>
        <p:spPr>
          <a:xfrm>
            <a:off x="1048030" y="3056933"/>
            <a:ext cx="3836894" cy="26072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Zástupný symbol pro obsah 5">
            <a:extLst>
              <a:ext uri="{FF2B5EF4-FFF2-40B4-BE49-F238E27FC236}">
                <a16:creationId xmlns:a16="http://schemas.microsoft.com/office/drawing/2014/main" id="{2AF0DD1A-F8A9-45A4-BD75-E191EF6448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91" r="32102"/>
          <a:stretch/>
        </p:blipFill>
        <p:spPr>
          <a:xfrm rot="5400000">
            <a:off x="5973106" y="2104905"/>
            <a:ext cx="2779059" cy="46831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57003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2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D2575C7C-473A-439C-803B-73A2A03D4D46}"/>
              </a:ext>
            </a:extLst>
          </p:cNvPr>
          <p:cNvSpPr/>
          <p:nvPr/>
        </p:nvSpPr>
        <p:spPr>
          <a:xfrm>
            <a:off x="1039906" y="1641518"/>
            <a:ext cx="32004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45. den po prvotním ošetření 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extrakce OS materiálu.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Zákrok proběhl bez komplikací, následující den </a:t>
            </a:r>
            <a:r>
              <a:rPr lang="cs-CZ" spc="-1" dirty="0" err="1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dimise</a:t>
            </a: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Intenzivní RHB, ambulantní léčba.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2" name="IMG_3691">
            <a:hlinkClick r:id="" action="ppaction://media"/>
            <a:extLst>
              <a:ext uri="{FF2B5EF4-FFF2-40B4-BE49-F238E27FC236}">
                <a16:creationId xmlns:a16="http://schemas.microsoft.com/office/drawing/2014/main" id="{60E0F30D-7632-42A5-ADEE-5786249AE7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2049"/>
          <a:stretch/>
        </p:blipFill>
        <p:spPr>
          <a:xfrm>
            <a:off x="4953000" y="1641518"/>
            <a:ext cx="3626224" cy="48782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85350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8039772-65B6-46C9-A541-B676C7D2E741}"/>
              </a:ext>
            </a:extLst>
          </p:cNvPr>
          <p:cNvSpPr/>
          <p:nvPr/>
        </p:nvSpPr>
        <p:spPr>
          <a:xfrm>
            <a:off x="896470" y="1069177"/>
            <a:ext cx="880782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Patnáctiletý chlapec přivezen RZS na UP FNO pro devastační poranění očnice vpravo. Poranění způsobeno výbuchem petardy do obličeje. </a:t>
            </a:r>
          </a:p>
          <a:p>
            <a:pPr>
              <a:lnSpc>
                <a:spcPct val="100000"/>
              </a:lnSpc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Diagnostikováno (dle CT): masivní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prokrvácení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 očního bulbu l.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dx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.,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prokrvácení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 maxilárního sinu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l.dx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., optický nerv intaktní, fraktura orbity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nedisl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Při příjmu plně při vědomí, orientován, spolupracující. OA, RA, SA, AA, FA – bez významného nálezu.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Z haly UP převzat na standardní oddělení dětské traumatologie a chirurgie, indikován k operační revizi.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Na operačním sále: sutura rány horního víčka, odstřižení rohovky v limbu, sutura sečné rány skléry,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exkochleace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 skléry, výplach a vyplnění bulbu </a:t>
            </a:r>
            <a:r>
              <a:rPr lang="cs-CZ" spc="-1" dirty="0" err="1">
                <a:latin typeface="Calibri" panose="020F0502020204030204" pitchFamily="34" charset="0"/>
                <a:cs typeface="Calibri" panose="020F0502020204030204" pitchFamily="34" charset="0"/>
              </a:rPr>
              <a:t>longetou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Operace provedena v ATB cloně.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Po výkonu přijat z COS na standardní oddělení dětské traumatologie a chirurgie. 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5AF260D6-C141-44FE-A783-B19B6C516888}"/>
              </a:ext>
            </a:extLst>
          </p:cNvPr>
          <p:cNvSpPr/>
          <p:nvPr/>
        </p:nvSpPr>
        <p:spPr>
          <a:xfrm>
            <a:off x="201706" y="545957"/>
            <a:ext cx="32541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3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46523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2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3018305C-2D8C-4ED7-9A0E-D0C43FAEF52F}"/>
              </a:ext>
            </a:extLst>
          </p:cNvPr>
          <p:cNvSpPr/>
          <p:nvPr/>
        </p:nvSpPr>
        <p:spPr>
          <a:xfrm>
            <a:off x="969952" y="1402523"/>
            <a:ext cx="4746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0000"/>
              </a:lnSpc>
            </a:pPr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Fotografie z operačního sálu při prvním ošetření</a:t>
            </a:r>
            <a:endParaRPr lang="cs-CZ" sz="2000" spc="-1" dirty="0">
              <a:latin typeface="Arial"/>
            </a:endParaRPr>
          </a:p>
        </p:txBody>
      </p:sp>
      <p:pic>
        <p:nvPicPr>
          <p:cNvPr id="11" name="Zástupný symbol pro obsah 7">
            <a:extLst>
              <a:ext uri="{FF2B5EF4-FFF2-40B4-BE49-F238E27FC236}">
                <a16:creationId xmlns:a16="http://schemas.microsoft.com/office/drawing/2014/main" id="{357315D3-3533-4D3A-960A-45735911600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91"/>
          <a:stretch/>
        </p:blipFill>
        <p:spPr>
          <a:xfrm>
            <a:off x="4953000" y="2016127"/>
            <a:ext cx="3510149" cy="40992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Zástupný symbol pro obsah 5">
            <a:extLst>
              <a:ext uri="{FF2B5EF4-FFF2-40B4-BE49-F238E27FC236}">
                <a16:creationId xmlns:a16="http://schemas.microsoft.com/office/drawing/2014/main" id="{0D068ECC-8757-4475-ACE2-6EC16FBF4C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91"/>
          <a:stretch/>
        </p:blipFill>
        <p:spPr>
          <a:xfrm>
            <a:off x="969952" y="2016127"/>
            <a:ext cx="3510148" cy="40992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096984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2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3018305C-2D8C-4ED7-9A0E-D0C43FAEF52F}"/>
              </a:ext>
            </a:extLst>
          </p:cNvPr>
          <p:cNvSpPr/>
          <p:nvPr/>
        </p:nvSpPr>
        <p:spPr>
          <a:xfrm>
            <a:off x="1014776" y="1433447"/>
            <a:ext cx="407400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0000"/>
              </a:lnSpc>
            </a:pPr>
            <a:r>
              <a:rPr lang="cs-CZ" sz="2000" b="1" spc="-1" dirty="0" err="1">
                <a:latin typeface="Calibri" panose="020F0502020204030204" pitchFamily="34" charset="0"/>
                <a:cs typeface="Calibri" panose="020F0502020204030204" pitchFamily="34" charset="0"/>
              </a:rPr>
              <a:t>Peroperační</a:t>
            </a:r>
            <a:r>
              <a:rPr lang="cs-CZ" sz="2000" b="1" spc="-1" dirty="0">
                <a:latin typeface="Calibri" panose="020F0502020204030204" pitchFamily="34" charset="0"/>
                <a:cs typeface="Calibri" panose="020F0502020204030204" pitchFamily="34" charset="0"/>
              </a:rPr>
              <a:t> nález, ošetření </a:t>
            </a:r>
            <a:r>
              <a:rPr lang="cs-CZ" sz="2000" b="1" spc="-1" dirty="0" err="1">
                <a:latin typeface="Calibri" panose="020F0502020204030204" pitchFamily="34" charset="0"/>
                <a:cs typeface="Calibri" panose="020F0502020204030204" pitchFamily="34" charset="0"/>
              </a:rPr>
              <a:t>longetou</a:t>
            </a:r>
            <a:endParaRPr lang="cs-CZ" sz="2000" spc="-1" dirty="0">
              <a:latin typeface="Arial"/>
            </a:endParaRPr>
          </a:p>
        </p:txBody>
      </p:sp>
      <p:pic>
        <p:nvPicPr>
          <p:cNvPr id="6" name="Zástupný symbol pro obsah 7">
            <a:extLst>
              <a:ext uri="{FF2B5EF4-FFF2-40B4-BE49-F238E27FC236}">
                <a16:creationId xmlns:a16="http://schemas.microsoft.com/office/drawing/2014/main" id="{9163599E-A5F8-43DA-A868-84AA050CDFB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298"/>
          <a:stretch/>
        </p:blipFill>
        <p:spPr>
          <a:xfrm>
            <a:off x="1014776" y="2028071"/>
            <a:ext cx="3654244" cy="3980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Zástupný symbol pro obsah 5">
            <a:extLst>
              <a:ext uri="{FF2B5EF4-FFF2-40B4-BE49-F238E27FC236}">
                <a16:creationId xmlns:a16="http://schemas.microsoft.com/office/drawing/2014/main" id="{B641A75D-8B61-4BCC-937E-D5188B22D9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298"/>
          <a:stretch/>
        </p:blipFill>
        <p:spPr>
          <a:xfrm>
            <a:off x="5236982" y="2028071"/>
            <a:ext cx="3832192" cy="3980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784895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2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D2575C7C-473A-439C-803B-73A2A03D4D46}"/>
              </a:ext>
            </a:extLst>
          </p:cNvPr>
          <p:cNvSpPr/>
          <p:nvPr/>
        </p:nvSpPr>
        <p:spPr>
          <a:xfrm>
            <a:off x="851647" y="1532333"/>
            <a:ext cx="905435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Na oddělení CHIR. C: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pokračující ATB terapie 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– lokální + celková</a:t>
            </a: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, analgezie, pravidelné převazy očními lékaři, přísný klidový režim, psychologická podpora celé rodiny </a:t>
            </a: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–  </a:t>
            </a: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centrum provázení. </a:t>
            </a:r>
          </a:p>
          <a:p>
            <a:pPr lvl="1"/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IMG_2458">
            <a:hlinkClick r:id="" action="ppaction://media"/>
            <a:extLst>
              <a:ext uri="{FF2B5EF4-FFF2-40B4-BE49-F238E27FC236}">
                <a16:creationId xmlns:a16="http://schemas.microsoft.com/office/drawing/2014/main" id="{02180A7A-7857-44F3-94E1-41C5C83417C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5192" end="2091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01757" y="2601441"/>
            <a:ext cx="6285430" cy="353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546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 fullScrn="1"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>
            <a:extLst>
              <a:ext uri="{FF2B5EF4-FFF2-40B4-BE49-F238E27FC236}">
                <a16:creationId xmlns:a16="http://schemas.microsoft.com/office/drawing/2014/main" id="{7FF38672-ADFA-43A5-9404-1C6AE4C3CFC7}"/>
              </a:ext>
            </a:extLst>
          </p:cNvPr>
          <p:cNvSpPr/>
          <p:nvPr/>
        </p:nvSpPr>
        <p:spPr>
          <a:xfrm>
            <a:off x="700087" y="536419"/>
            <a:ext cx="2266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sz="2800" b="1" spc="-1" dirty="0">
                <a:solidFill>
                  <a:srgbClr val="000000"/>
                </a:solidFill>
                <a:latin typeface="Calibri"/>
              </a:rPr>
              <a:t>Kazuistika č. 2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D2575C7C-473A-439C-803B-73A2A03D4D46}"/>
              </a:ext>
            </a:extLst>
          </p:cNvPr>
          <p:cNvSpPr/>
          <p:nvPr/>
        </p:nvSpPr>
        <p:spPr>
          <a:xfrm>
            <a:off x="851647" y="1227533"/>
            <a:ext cx="9054353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13. pooperační den povolena </a:t>
            </a:r>
            <a:r>
              <a:rPr lang="cs-CZ" spc="-1" dirty="0" err="1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dimise</a:t>
            </a: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pc="-1" dirty="0">
                <a:latin typeface="Calibri" panose="020F0502020204030204" pitchFamily="34" charset="0"/>
                <a:ea typeface="Microsoft YaHei"/>
                <a:cs typeface="Calibri" panose="020F0502020204030204" pitchFamily="34" charset="0"/>
              </a:rPr>
              <a:t>Ambulantní léčba + orbitální implantát.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lvl="1"/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ea typeface="Microsoft YaHei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Zástupný symbol pro obsah 4">
            <a:extLst>
              <a:ext uri="{FF2B5EF4-FFF2-40B4-BE49-F238E27FC236}">
                <a16:creationId xmlns:a16="http://schemas.microsoft.com/office/drawing/2014/main" id="{8CC0AD99-0534-484F-8380-72285367EB6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476"/>
          <a:stretch/>
        </p:blipFill>
        <p:spPr>
          <a:xfrm>
            <a:off x="2097136" y="2568825"/>
            <a:ext cx="5711727" cy="2657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9552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997E284-7ED5-4DA1-840D-D225C6BF70CA}"/>
              </a:ext>
            </a:extLst>
          </p:cNvPr>
          <p:cNvSpPr/>
          <p:nvPr/>
        </p:nvSpPr>
        <p:spPr>
          <a:xfrm>
            <a:off x="972670" y="1907738"/>
            <a:ext cx="796065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000000"/>
              </a:buClr>
              <a:buSzPct val="45000"/>
            </a:pPr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Důležitá je aktivní i pasivní prevence všech úrazů!</a:t>
            </a:r>
          </a:p>
          <a:p>
            <a:pPr>
              <a:buClr>
                <a:srgbClr val="000000"/>
              </a:buClr>
              <a:buSzPct val="45000"/>
            </a:pPr>
            <a:endParaRPr lang="cs-CZ" b="1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rgbClr val="000000"/>
              </a:buClr>
              <a:buSzPct val="45000"/>
            </a:pPr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Aktivní prevence:</a:t>
            </a: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nauka o bezpečném chování, řádná výchova dítěte, ideálně nepoužívat petardy!</a:t>
            </a:r>
          </a:p>
          <a:p>
            <a:pPr>
              <a:lnSpc>
                <a:spcPct val="100000"/>
              </a:lnSpc>
            </a:pPr>
            <a:endParaRPr lang="cs-CZ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cs-CZ" b="1" spc="-1" dirty="0">
                <a:latin typeface="Calibri" panose="020F0502020204030204" pitchFamily="34" charset="0"/>
                <a:cs typeface="Calibri" panose="020F0502020204030204" pitchFamily="34" charset="0"/>
              </a:rPr>
              <a:t>Pasivní prevence:</a:t>
            </a: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cs-CZ" spc="-1" dirty="0">
                <a:latin typeface="Calibri" panose="020F0502020204030204" pitchFamily="34" charset="0"/>
                <a:cs typeface="Calibri" panose="020F0502020204030204" pitchFamily="34" charset="0"/>
              </a:rPr>
              <a:t>bezpečné domácí i venkovní prostředí, včasná první pomoc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45709A09-E4C6-4BCF-8E79-455F356475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5" t="37531" r="6272" b="41481"/>
          <a:stretch/>
        </p:blipFill>
        <p:spPr>
          <a:xfrm>
            <a:off x="2201746" y="5020733"/>
            <a:ext cx="5950176" cy="1837267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F5997FC2-CCF3-4A11-B94C-73696572A30C}"/>
              </a:ext>
            </a:extLst>
          </p:cNvPr>
          <p:cNvSpPr/>
          <p:nvPr/>
        </p:nvSpPr>
        <p:spPr>
          <a:xfrm>
            <a:off x="421341" y="545959"/>
            <a:ext cx="340658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r>
              <a:rPr lang="cs-CZ" altLang="cs-CZ" sz="2800" b="1" spc="-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Arial" pitchFamily="34" charset="0"/>
              </a:rPr>
              <a:t>…slovo závěrem…</a:t>
            </a:r>
            <a:endParaRPr lang="cs-CZ" alt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43232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>
            <a:extLst>
              <a:ext uri="{FF2B5EF4-FFF2-40B4-BE49-F238E27FC236}">
                <a16:creationId xmlns:a16="http://schemas.microsoft.com/office/drawing/2014/main" id="{3987A5CA-351D-49BB-B11B-2B09346BE2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110" y="309300"/>
            <a:ext cx="6315075" cy="10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3125" tIns="38025" rIns="73125" bIns="38025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9pPr>
          </a:lstStyle>
          <a:p>
            <a:pPr algn="ctr" defTabSz="365026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0" algn="l"/>
                <a:tab pos="363736" algn="l"/>
                <a:tab pos="728762" algn="l"/>
                <a:tab pos="1093788" algn="l"/>
                <a:tab pos="1458814" algn="l"/>
                <a:tab pos="1823839" algn="l"/>
                <a:tab pos="2188865" algn="l"/>
                <a:tab pos="2553891" algn="l"/>
                <a:tab pos="2918917" algn="l"/>
                <a:tab pos="3283942" algn="l"/>
                <a:tab pos="3648968" algn="l"/>
                <a:tab pos="4013994" algn="l"/>
                <a:tab pos="4379020" algn="l"/>
                <a:tab pos="4744045" algn="l"/>
                <a:tab pos="5109072" algn="l"/>
                <a:tab pos="5474097" algn="l"/>
                <a:tab pos="5839123" algn="l"/>
                <a:tab pos="6204148" algn="l"/>
                <a:tab pos="6569175" algn="l"/>
                <a:tab pos="6934200" algn="l"/>
                <a:tab pos="7299226" algn="l"/>
              </a:tabLst>
            </a:pPr>
            <a:endParaRPr lang="cs-CZ" altLang="cs-CZ" sz="2925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098" name="Text Box 2">
            <a:extLst>
              <a:ext uri="{FF2B5EF4-FFF2-40B4-BE49-F238E27FC236}">
                <a16:creationId xmlns:a16="http://schemas.microsoft.com/office/drawing/2014/main" id="{4F8BBCAA-EEF7-494C-ACA2-3F381EBF6C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516" y="5669193"/>
            <a:ext cx="8797490" cy="825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3125" tIns="38025" rIns="73125" bIns="38025"/>
          <a:lstStyle>
            <a:lvl1pPr marL="338138" indent="-338138"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1pPr>
            <a:lvl2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2pPr>
            <a:lvl3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3pPr>
            <a:lvl4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4pPr>
            <a:lvl5pP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  <a:defRPr sz="2400">
                <a:solidFill>
                  <a:srgbClr val="FFFFFF"/>
                </a:solidFill>
                <a:latin typeface="Times New Roman" panose="02020603050405020304" pitchFamily="18" charset="0"/>
                <a:ea typeface="MS Gothic" panose="020B0609070205080204" pitchFamily="49" charset="-128"/>
              </a:defRPr>
            </a:lvl9pPr>
          </a:lstStyle>
          <a:p>
            <a:pPr marL="0" indent="0" algn="ctr">
              <a:lnSpc>
                <a:spcPct val="100000"/>
              </a:lnSpc>
              <a:buClr>
                <a:srgbClr val="000000"/>
              </a:buClr>
              <a:buSzPct val="45000"/>
            </a:pPr>
            <a:r>
              <a:rPr lang="cs-CZ" sz="3600" b="1" spc="-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Děkujeme za pozornost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0470B1B0-C12D-497A-8F13-D97F196D35B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71" b="30858"/>
          <a:stretch/>
        </p:blipFill>
        <p:spPr>
          <a:xfrm>
            <a:off x="3677429" y="2656181"/>
            <a:ext cx="3086100" cy="2926342"/>
          </a:xfrm>
          <a:prstGeom prst="rect">
            <a:avLst/>
          </a:prstGeom>
          <a:solidFill>
            <a:srgbClr val="FFFFFF">
              <a:alpha val="16000"/>
            </a:srgbClr>
          </a:solidFill>
          <a:effectLst>
            <a:softEdge rad="25400"/>
          </a:effectLst>
        </p:spPr>
      </p:pic>
    </p:spTree>
    <p:extLst>
      <p:ext uri="{BB962C8B-B14F-4D97-AF65-F5344CB8AC3E}">
        <p14:creationId xmlns:p14="http://schemas.microsoft.com/office/powerpoint/2010/main" val="1141107853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Motiv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Office">
      <a:majorFont>
        <a:latin typeface="Times New Roman"/>
        <a:ea typeface="MS Gothic"/>
        <a:cs typeface=""/>
      </a:majorFont>
      <a:minorFont>
        <a:latin typeface="Times New Roman"/>
        <a:ea typeface="MS Gothic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cs-CZ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anose="02020603050405020304" pitchFamily="18" charset="0"/>
            <a:ea typeface="MS Gothic" panose="020B0609070205080204" pitchFamily="49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cs-CZ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anose="02020603050405020304" pitchFamily="18" charset="0"/>
            <a:ea typeface="MS Gothic" panose="020B0609070205080204" pitchFamily="49" charset="-128"/>
          </a:defRPr>
        </a:defPPr>
      </a:lstStyle>
    </a:lnDef>
  </a:objectDefaults>
  <a:extraClrSchemeLst>
    <a:extraClrScheme>
      <a:clrScheme name="Motiv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01 FnO-sablona</Template>
  <TotalTime>2604</TotalTime>
  <Words>1200</Words>
  <Application>Microsoft Office PowerPoint</Application>
  <PresentationFormat>A4 (210 × 297 mm)</PresentationFormat>
  <Paragraphs>164</Paragraphs>
  <Slides>22</Slides>
  <Notes>3</Notes>
  <HiddenSlides>0</HiddenSlides>
  <MMClips>2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33" baseType="lpstr">
      <vt:lpstr>Arial Unicode MS</vt:lpstr>
      <vt:lpstr>Microsoft YaHei</vt:lpstr>
      <vt:lpstr>MS Gothic</vt:lpstr>
      <vt:lpstr>Arial</vt:lpstr>
      <vt:lpstr>Calibri</vt:lpstr>
      <vt:lpstr>DejaVu Sans</vt:lpstr>
      <vt:lpstr>Symbol</vt:lpstr>
      <vt:lpstr>Times New Roman</vt:lpstr>
      <vt:lpstr>Wingdings</vt:lpstr>
      <vt:lpstr>Office Theme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subject/>
  <dc:creator>Tomas</dc:creator>
  <dc:description/>
  <cp:lastModifiedBy>chi2640</cp:lastModifiedBy>
  <cp:revision>144</cp:revision>
  <cp:lastPrinted>2021-11-25T08:09:41Z</cp:lastPrinted>
  <dcterms:created xsi:type="dcterms:W3CDTF">2016-05-26T10:27:06Z</dcterms:created>
  <dcterms:modified xsi:type="dcterms:W3CDTF">2026-06-14T22:43:19Z</dcterms:modified>
  <dc:language>cs-CZ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0x010100B80CC82A63EF1840A66600E9F349A927</vt:lpwstr>
  </property>
  <property fmtid="{D5CDD505-2E9C-101B-9397-08002B2CF9AE}" pid="3" name="PresentationFormat">
    <vt:lpwstr>A4 (210 × 297 mm)</vt:lpwstr>
  </property>
  <property fmtid="{D5CDD505-2E9C-101B-9397-08002B2CF9AE}" pid="4" name="Slides">
    <vt:i4>2</vt:i4>
  </property>
  <property fmtid="{D5CDD505-2E9C-101B-9397-08002B2CF9AE}" pid="5" name="_dlc_DocIdItemGuid">
    <vt:lpwstr>2607b5bd-5071-4646-9503-80ef83e2ce7d</vt:lpwstr>
  </property>
</Properties>
</file>