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8"/>
  </p:notesMasterIdLst>
  <p:sldIdLst>
    <p:sldId id="273" r:id="rId2"/>
    <p:sldId id="257" r:id="rId3"/>
    <p:sldId id="266" r:id="rId4"/>
    <p:sldId id="274" r:id="rId5"/>
    <p:sldId id="277" r:id="rId6"/>
    <p:sldId id="279" r:id="rId7"/>
    <p:sldId id="280" r:id="rId8"/>
    <p:sldId id="281" r:id="rId9"/>
    <p:sldId id="259" r:id="rId10"/>
    <p:sldId id="262" r:id="rId11"/>
    <p:sldId id="275" r:id="rId12"/>
    <p:sldId id="271" r:id="rId13"/>
    <p:sldId id="282" r:id="rId14"/>
    <p:sldId id="268" r:id="rId15"/>
    <p:sldId id="264" r:id="rId16"/>
    <p:sldId id="283" r:id="rId1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 m" initials="j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70c6ce12260a5fa6" providerId="LiveId" clId="{001EE95C-E3B0-4DEE-A35D-4F16803D5514}"/>
  </pc:docChgLst>
  <pc:docChgLst>
    <pc:chgData userId="70c6ce12260a5fa6" providerId="LiveId" clId="{656720B2-0A1C-4830-9EC2-0734ADC9ADB7}"/>
    <pc:docChg chg="modSld sldOrd">
      <pc:chgData name="" userId="70c6ce12260a5fa6" providerId="LiveId" clId="{656720B2-0A1C-4830-9EC2-0734ADC9ADB7}" dt="2026-06-17T10:49:12.721" v="6"/>
      <pc:docMkLst>
        <pc:docMk/>
      </pc:docMkLst>
      <pc:sldChg chg="modSp">
        <pc:chgData name="" userId="70c6ce12260a5fa6" providerId="LiveId" clId="{656720B2-0A1C-4830-9EC2-0734ADC9ADB7}" dt="2026-06-16T12:25:39.860" v="5" actId="1076"/>
        <pc:sldMkLst>
          <pc:docMk/>
          <pc:sldMk cId="893178918" sldId="268"/>
        </pc:sldMkLst>
        <pc:picChg chg="mod">
          <ac:chgData name="" userId="70c6ce12260a5fa6" providerId="LiveId" clId="{656720B2-0A1C-4830-9EC2-0734ADC9ADB7}" dt="2026-06-16T12:25:39.860" v="5" actId="1076"/>
          <ac:picMkLst>
            <pc:docMk/>
            <pc:sldMk cId="893178918" sldId="268"/>
            <ac:picMk id="6" creationId="{00000000-0000-0000-0000-000000000000}"/>
          </ac:picMkLst>
        </pc:picChg>
        <pc:picChg chg="mod">
          <ac:chgData name="" userId="70c6ce12260a5fa6" providerId="LiveId" clId="{656720B2-0A1C-4830-9EC2-0734ADC9ADB7}" dt="2026-06-16T12:25:35.717" v="4" actId="14100"/>
          <ac:picMkLst>
            <pc:docMk/>
            <pc:sldMk cId="893178918" sldId="268"/>
            <ac:picMk id="7" creationId="{00000000-0000-0000-0000-000000000000}"/>
          </ac:picMkLst>
        </pc:picChg>
      </pc:sldChg>
      <pc:sldChg chg="modSp modTransition">
        <pc:chgData name="" userId="70c6ce12260a5fa6" providerId="LiveId" clId="{656720B2-0A1C-4830-9EC2-0734ADC9ADB7}" dt="2026-06-17T10:49:12.721" v="6"/>
        <pc:sldMkLst>
          <pc:docMk/>
          <pc:sldMk cId="1245033565" sldId="279"/>
        </pc:sldMkLst>
        <pc:spChg chg="mod">
          <ac:chgData name="" userId="70c6ce12260a5fa6" providerId="LiveId" clId="{656720B2-0A1C-4830-9EC2-0734ADC9ADB7}" dt="2026-06-16T12:23:32.909" v="2" actId="20577"/>
          <ac:spMkLst>
            <pc:docMk/>
            <pc:sldMk cId="1245033565" sldId="279"/>
            <ac:spMk id="3" creationId="{00000000-0000-0000-0000-000000000000}"/>
          </ac:spMkLst>
        </pc:spChg>
      </pc:sldChg>
      <pc:sldChg chg="ord">
        <pc:chgData name="" userId="70c6ce12260a5fa6" providerId="LiveId" clId="{656720B2-0A1C-4830-9EC2-0734ADC9ADB7}" dt="2026-06-16T12:25:25.326" v="3"/>
        <pc:sldMkLst>
          <pc:docMk/>
          <pc:sldMk cId="1360678466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52BFB3-5712-443A-8643-07324E7E277D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44E18-71F0-43CE-984F-49EFB20E122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52305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44E18-71F0-43CE-984F-49EFB20E122F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6992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/>
              <a:t>Upravte štýl predlohy podnadpisov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7" name="Obdĺžni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8" name="Zástupný symbol dátumu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  <p:sp>
        <p:nvSpPr>
          <p:cNvPr id="12" name="Zástupný symbol päty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12" name="Zástupný symbol čísla snímky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16" name="Zástupný symbol textu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15" name="Zástupný symbol textu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8" name="Obdĺžni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11" name="Obdĺžni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/>
              <a:t>Ak chcete pridať obrázok, kliknite na ikonu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/>
              <a:t>Upravte štýl predlohy textu.</a:t>
            </a:r>
          </a:p>
          <a:p>
            <a:pPr lvl="1" eaLnBrk="1" latinLnBrk="0" hangingPunct="1"/>
            <a:r>
              <a:rPr kumimoji="0" lang="sk-SK"/>
              <a:t>Druhá úroveň</a:t>
            </a:r>
          </a:p>
          <a:p>
            <a:pPr lvl="2" eaLnBrk="1" latinLnBrk="0" hangingPunct="1"/>
            <a:r>
              <a:rPr kumimoji="0" lang="sk-SK"/>
              <a:t>Tretia úroveň</a:t>
            </a:r>
          </a:p>
          <a:p>
            <a:pPr lvl="3" eaLnBrk="1" latinLnBrk="0" hangingPunct="1"/>
            <a:r>
              <a:rPr kumimoji="0" lang="sk-SK"/>
              <a:t>Štvrtá úroveň</a:t>
            </a:r>
          </a:p>
          <a:p>
            <a:pPr lvl="4" eaLnBrk="1" latinLnBrk="0" hangingPunct="1"/>
            <a:r>
              <a:rPr kumimoji="0" lang="sk-SK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4ED607E-F2ED-47EE-AF17-D9A004637A41}" type="datetimeFigureOut">
              <a:rPr lang="sk-SK" smtClean="0"/>
              <a:t>17.6.2026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99CE66B-4087-451F-8BFC-128E15B8C98B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idx="1"/>
          </p:nvPr>
        </p:nvSpPr>
        <p:spPr>
          <a:xfrm>
            <a:off x="1371600" y="3429000"/>
            <a:ext cx="7123113" cy="720079"/>
          </a:xfrm>
        </p:spPr>
        <p:txBody>
          <a:bodyPr>
            <a:normAutofit fontScale="77500" lnSpcReduction="20000"/>
          </a:bodyPr>
          <a:lstStyle/>
          <a:p>
            <a:r>
              <a:rPr lang="sk-SK" dirty="0">
                <a:solidFill>
                  <a:schemeClr val="tx1"/>
                </a:solidFill>
              </a:rPr>
              <a:t>                                                         Zuzana </a:t>
            </a:r>
            <a:r>
              <a:rPr lang="sk-SK" dirty="0" err="1">
                <a:solidFill>
                  <a:schemeClr val="tx1"/>
                </a:solidFill>
              </a:rPr>
              <a:t>Makohuzová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>
                <a:solidFill>
                  <a:schemeClr val="tx1"/>
                </a:solidFill>
              </a:rPr>
              <a:t>                                                         Dagmar </a:t>
            </a:r>
            <a:r>
              <a:rPr lang="sk-SK" dirty="0" err="1">
                <a:solidFill>
                  <a:schemeClr val="tx1"/>
                </a:solidFill>
              </a:rPr>
              <a:t>Divišová</a:t>
            </a:r>
            <a:endParaRPr lang="sk-SK" dirty="0">
              <a:solidFill>
                <a:schemeClr val="tx1"/>
              </a:solidFill>
            </a:endParaRPr>
          </a:p>
          <a:p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331640" y="1268760"/>
            <a:ext cx="7620000" cy="1656184"/>
          </a:xfrm>
        </p:spPr>
        <p:txBody>
          <a:bodyPr/>
          <a:lstStyle/>
          <a:p>
            <a:r>
              <a:rPr lang="sk-SK" b="1" dirty="0">
                <a:solidFill>
                  <a:schemeClr val="tx1"/>
                </a:solidFill>
              </a:rPr>
              <a:t>Dlhá cesta k novým obzorom</a:t>
            </a: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899592" y="6237312"/>
            <a:ext cx="74168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1100" dirty="0">
                <a:latin typeface="+mj-lt"/>
                <a:cs typeface="Arial" panose="020B0604020202020204" pitchFamily="34" charset="0"/>
              </a:rPr>
              <a:t>Národný ústav detských chorôb • Limbová 1 • 833 40 Bratislava • +421 (0)2 593 71 779 • +421 (0)948 063 044• </a:t>
            </a:r>
            <a:r>
              <a:rPr lang="sk-SK" sz="1100" dirty="0" err="1">
                <a:latin typeface="+mj-lt"/>
                <a:cs typeface="Arial" panose="020B0604020202020204" pitchFamily="34" charset="0"/>
              </a:rPr>
              <a:t>zuzana.makohuzova@nudch.eu</a:t>
            </a:r>
            <a:endParaRPr lang="sk-SK" sz="11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434635" cy="126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12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A14D89-B801-4B9B-8869-3F739813C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60648"/>
            <a:ext cx="8153400" cy="990600"/>
          </a:xfrm>
        </p:spPr>
        <p:txBody>
          <a:bodyPr/>
          <a:lstStyle/>
          <a:p>
            <a:r>
              <a:rPr lang="sk-SK" dirty="0"/>
              <a:t>Rekonštrukcia oddelenia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A32AD32-A558-4F29-AA1A-B9ABB07FFDD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b="1" dirty="0"/>
              <a:t>Zameranie projektu:</a:t>
            </a:r>
          </a:p>
          <a:p>
            <a:r>
              <a:rPr lang="sk-SK" dirty="0"/>
              <a:t>celkovú rekonštrukciu oddelenia</a:t>
            </a:r>
          </a:p>
          <a:p>
            <a:r>
              <a:rPr lang="sk-SK" dirty="0"/>
              <a:t>výmena a obnova technických systémov vrátane rozvodov medicinálnych plynov, elektroinštalácie, vzduchotechniky, hygienických komponentov a kvalitných povrchov stavieb spĺňajúcich zvýšené hygienické štandardy a </a:t>
            </a:r>
            <a:r>
              <a:rPr lang="sk-SK" dirty="0" err="1"/>
              <a:t>mobiliárneho</a:t>
            </a:r>
            <a:r>
              <a:rPr lang="sk-SK" dirty="0"/>
              <a:t> vybavenia oddelenia.</a:t>
            </a:r>
          </a:p>
          <a:p>
            <a:r>
              <a:rPr lang="sk-SK" dirty="0"/>
              <a:t>komplexné stavebné úpravy vnútorných priestorov</a:t>
            </a:r>
          </a:p>
        </p:txBody>
      </p:sp>
    </p:spTree>
    <p:extLst>
      <p:ext uri="{BB962C8B-B14F-4D97-AF65-F5344CB8AC3E}">
        <p14:creationId xmlns:p14="http://schemas.microsoft.com/office/powerpoint/2010/main" val="276565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sk-SK" dirty="0" err="1"/>
              <a:t>p</a:t>
            </a:r>
            <a:r>
              <a:rPr lang="en-GB" dirty="0"/>
              <a:t>red </a:t>
            </a:r>
            <a:r>
              <a:rPr lang="en-GB" dirty="0" err="1"/>
              <a:t>rekon</a:t>
            </a:r>
            <a:r>
              <a:rPr lang="sk-SK" dirty="0"/>
              <a:t>š</a:t>
            </a:r>
            <a:r>
              <a:rPr lang="en-GB" dirty="0" err="1"/>
              <a:t>trukc</a:t>
            </a:r>
            <a:r>
              <a:rPr lang="sk-SK" dirty="0" err="1"/>
              <a:t>iou</a:t>
            </a:r>
            <a:endParaRPr lang="sk-SK" dirty="0"/>
          </a:p>
        </p:txBody>
      </p:sp>
      <p:sp>
        <p:nvSpPr>
          <p:cNvPr id="6" name="Zástupný symbol textu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endParaRPr lang="sk-SK" dirty="0"/>
          </a:p>
          <a:p>
            <a:pPr algn="ctr"/>
            <a:r>
              <a:rPr lang="sk-SK" dirty="0"/>
              <a:t>po </a:t>
            </a:r>
            <a:r>
              <a:rPr lang="en-GB" dirty="0" err="1"/>
              <a:t>rekon</a:t>
            </a:r>
            <a:r>
              <a:rPr lang="sk-SK" dirty="0"/>
              <a:t>š</a:t>
            </a:r>
            <a:r>
              <a:rPr lang="en-GB" dirty="0" err="1"/>
              <a:t>trukc</a:t>
            </a:r>
            <a:r>
              <a:rPr lang="sk-SK" dirty="0" err="1"/>
              <a:t>ii</a:t>
            </a:r>
            <a:endParaRPr lang="sk-SK" dirty="0"/>
          </a:p>
          <a:p>
            <a:endParaRPr lang="sk-SK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92" y="2438400"/>
            <a:ext cx="290276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20888"/>
            <a:ext cx="3528392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47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sk-SK" dirty="0"/>
            </a:br>
            <a:r>
              <a:rPr lang="sk-SK" dirty="0"/>
              <a:t>Materiálno - technické vybavenie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746376" cy="4572000"/>
          </a:xfrm>
        </p:spPr>
        <p:txBody>
          <a:bodyPr>
            <a:normAutofit fontScale="62500" lnSpcReduction="20000"/>
          </a:bodyPr>
          <a:lstStyle/>
          <a:p>
            <a:r>
              <a:rPr lang="sk-SK" dirty="0"/>
              <a:t>umožňuje bezpečné poskytovanie zdravotnej starostlivosti a minimalizuje riziko ohrozenia zdravia pacienta</a:t>
            </a:r>
          </a:p>
          <a:p>
            <a:r>
              <a:rPr lang="sk-SK" dirty="0"/>
              <a:t>monitorovacia technika vitálnych funkcií, </a:t>
            </a:r>
          </a:p>
          <a:p>
            <a:r>
              <a:rPr lang="sk-SK" dirty="0"/>
              <a:t>prístroje na zabezpečenie dýchacích ciest, </a:t>
            </a:r>
          </a:p>
          <a:p>
            <a:r>
              <a:rPr lang="sk-SK" dirty="0"/>
              <a:t>odsávacie zariadenia</a:t>
            </a:r>
          </a:p>
          <a:p>
            <a:r>
              <a:rPr lang="sk-SK" dirty="0" err="1"/>
              <a:t>infúzne</a:t>
            </a:r>
            <a:r>
              <a:rPr lang="sk-SK" dirty="0"/>
              <a:t> a dávkovacie systémy</a:t>
            </a:r>
          </a:p>
          <a:p>
            <a:r>
              <a:rPr lang="sk-SK" dirty="0"/>
              <a:t>prístroje na zabezpečenie neodkladnej resuscitačnej starostlivosti </a:t>
            </a:r>
          </a:p>
          <a:p>
            <a:r>
              <a:rPr lang="sk-SK" dirty="0"/>
              <a:t>záložný zdroj elektrickej energie a funkčný systém medicinálnych plynov</a:t>
            </a:r>
          </a:p>
          <a:p>
            <a:endParaRPr lang="sk-SK" dirty="0"/>
          </a:p>
        </p:txBody>
      </p:sp>
      <p:pic>
        <p:nvPicPr>
          <p:cNvPr id="5" name="Zástupný symbol obsahu 4" descr="C:\Users\tanto\OneDrive\Počítač\3.jpeg"/>
          <p:cNvPicPr>
            <a:picLocks noGr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9"/>
            <a:ext cx="3886200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ok 5" descr="C:\Users\tanto\OneDrive\Počítač\4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" r="8097" b="-1733"/>
          <a:stretch/>
        </p:blipFill>
        <p:spPr bwMode="auto">
          <a:xfrm>
            <a:off x="4572000" y="4005064"/>
            <a:ext cx="3888432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671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Aj takto sme pracovali...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84224"/>
            <a:ext cx="2379265" cy="3175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7"/>
          <a:stretch/>
        </p:blipFill>
        <p:spPr bwMode="auto">
          <a:xfrm>
            <a:off x="2843808" y="4095750"/>
            <a:ext cx="2178241" cy="249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40137"/>
          <a:stretch/>
        </p:blipFill>
        <p:spPr bwMode="auto">
          <a:xfrm>
            <a:off x="2708792" y="1628800"/>
            <a:ext cx="2448272" cy="232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 descr="C:\Users\tanto\Downloads\20250730_07113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2" t="36299" r="19078" b="6001"/>
          <a:stretch/>
        </p:blipFill>
        <p:spPr bwMode="auto">
          <a:xfrm rot="5400000">
            <a:off x="4849737" y="2405064"/>
            <a:ext cx="4410076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" t="27026" r="11445" b="3368"/>
          <a:stretch/>
        </p:blipFill>
        <p:spPr bwMode="auto">
          <a:xfrm>
            <a:off x="395536" y="4808165"/>
            <a:ext cx="1807072" cy="1912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67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" name="Zástupný symbol obsahu 4" descr="C:\Users\tanto\AppData\Local\Packages\5319275A.WhatsAppDesktop_cv1g1gvanyjgm\LocalState\sessions\382DACACE996CA14C63204A6EF62D3039789B7E4\transfers\2026-02\WhatsApp Image 2026-01-12 at 20.50.55 (1).jpeg"/>
          <p:cNvPicPr>
            <a:picLocks noGr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528392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Zástupný symbol obrázka 4" descr="C:\Users\zuzana.makohuzova\AppData\Local\Temp\6abcf711-b96d-468d-b183-b31faa4409ae_Fotodokumentácia NUDCH BA 2024.zip.9ae\4.jpg"/>
          <p:cNvPicPr>
            <a:picLocks noGrp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07" b="27407"/>
          <a:stretch>
            <a:fillRect/>
          </a:stretch>
        </p:blipFill>
        <p:spPr bwMode="auto">
          <a:xfrm>
            <a:off x="827584" y="1826731"/>
            <a:ext cx="3456384" cy="2088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ok 6" descr="C:\Users\tanto\OneDrive\Počítač\+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17" y="4194148"/>
            <a:ext cx="3782075" cy="2435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ok 7" descr="C:\Users\tanto\OneDrive\Počítač\5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05064"/>
            <a:ext cx="1944216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317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803B20-DADE-49D1-8CE0-7A66AECD9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Záver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AAEBDC5-934D-494A-AF1C-E226E080979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dirty="0"/>
              <a:t>Vybavenie pediatrickej neurochirurgie v NÚDCH spĺňa požiadavky modernej medicíny a umožňuje poskytovanie vysoko kvalitnej a bezpečnej zdravotnej starostlivosti detským pacientom. </a:t>
            </a:r>
          </a:p>
          <a:p>
            <a:pPr marL="0" indent="0">
              <a:buNone/>
            </a:pPr>
            <a:r>
              <a:rPr lang="sk-SK" dirty="0"/>
              <a:t>Kombinácia špičkovej techniky, interdisciplinárnej spolupráce a odborného personálu vytvára predpoklady pre úspešnú diagnostiku a liečbu aj tých najzložitejších neurochirurgických ochorení u detí.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373216"/>
            <a:ext cx="2432732" cy="132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3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5" r="15055"/>
          <a:stretch/>
        </p:blipFill>
        <p:spPr bwMode="auto">
          <a:xfrm>
            <a:off x="-11780" y="0"/>
            <a:ext cx="915578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467544" y="20097"/>
            <a:ext cx="2304256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k-SK" sz="3600" dirty="0">
                <a:solidFill>
                  <a:schemeClr val="tx2"/>
                </a:solidFill>
                <a:latin typeface="+mj-lt"/>
              </a:rPr>
              <a:t>Ďakujem za pozornosť</a:t>
            </a:r>
          </a:p>
        </p:txBody>
      </p:sp>
    </p:spTree>
    <p:extLst>
      <p:ext uri="{BB962C8B-B14F-4D97-AF65-F5344CB8AC3E}">
        <p14:creationId xmlns:p14="http://schemas.microsoft.com/office/powerpoint/2010/main" val="329874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Pediatrická neurochirurgia</a:t>
            </a:r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špecializovaný medicínsky odbor zameraný na diagnostiku, chirurgickú liečbu, pooperačnú a dlhodobú starostlivosť o detských pacientov s ochoreniami centrálneho a periférneho nervového systému,</a:t>
            </a:r>
          </a:p>
          <a:p>
            <a:r>
              <a:rPr lang="sk-SK" dirty="0"/>
              <a:t>zahŕňa liečbu vrodených vývojových chýb, nádorových ochorení, traumatických poranení, cievnych anomálií a funkčných porúch nervového systému u novorodencov, dojčiat, detí a adolescentov </a:t>
            </a:r>
          </a:p>
        </p:txBody>
      </p:sp>
    </p:spTree>
    <p:extLst>
      <p:ext uri="{BB962C8B-B14F-4D97-AF65-F5344CB8AC3E}">
        <p14:creationId xmlns:p14="http://schemas.microsoft.com/office/powerpoint/2010/main" val="399075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Vznik pracoviska </a:t>
            </a:r>
            <a:r>
              <a:rPr lang="sk-SK" dirty="0" err="1"/>
              <a:t>Neurocentrum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1.4.2019 - p</a:t>
            </a:r>
            <a:r>
              <a:rPr lang="pt-BR" dirty="0"/>
              <a:t>rvé špecializované pracovisko pre detskú neurochirurgiu na Slovensku</a:t>
            </a:r>
            <a:r>
              <a:rPr lang="sk-SK" dirty="0"/>
              <a:t> </a:t>
            </a:r>
          </a:p>
          <a:p>
            <a:pPr marL="0" indent="0">
              <a:buNone/>
            </a:pPr>
            <a:r>
              <a:rPr lang="sk-SK" b="1" dirty="0"/>
              <a:t>Cieľ</a:t>
            </a:r>
          </a:p>
          <a:p>
            <a:r>
              <a:rPr lang="sk-SK" dirty="0"/>
              <a:t>komplexná starostlivosť o detského neurochirurgického pacienta</a:t>
            </a:r>
          </a:p>
          <a:p>
            <a:r>
              <a:rPr lang="sk-SK" dirty="0"/>
              <a:t>presun detských pacientov z pracovísk pre dospelých pod jednu strechu</a:t>
            </a:r>
          </a:p>
          <a:p>
            <a:r>
              <a:rPr lang="sk-SK" dirty="0" err="1"/>
              <a:t>Neurocentrum</a:t>
            </a:r>
            <a:r>
              <a:rPr lang="sk-SK" dirty="0"/>
              <a:t> – súčasť KDCH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811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Vznik pracoviska </a:t>
            </a:r>
            <a:r>
              <a:rPr lang="sk-SK" dirty="0" err="1"/>
              <a:t>Neurocentrum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/>
              <a:t>začiatok systematického budovania špecializovaného tímu</a:t>
            </a:r>
          </a:p>
          <a:p>
            <a:r>
              <a:rPr lang="sk-SK" dirty="0"/>
              <a:t>lekársky personál</a:t>
            </a:r>
          </a:p>
          <a:p>
            <a:r>
              <a:rPr lang="sk-SK" dirty="0"/>
              <a:t>nelekársky personál</a:t>
            </a:r>
          </a:p>
        </p:txBody>
      </p:sp>
    </p:spTree>
    <p:extLst>
      <p:ext uri="{BB962C8B-B14F-4D97-AF65-F5344CB8AC3E}">
        <p14:creationId xmlns:p14="http://schemas.microsoft.com/office/powerpoint/2010/main" val="10821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Tím </a:t>
            </a:r>
            <a:r>
              <a:rPr lang="sk-SK" dirty="0" err="1"/>
              <a:t>Neurocentra</a:t>
            </a:r>
            <a:endParaRPr lang="sk-SK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800195"/>
            <a:ext cx="8153400" cy="409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818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/>
              <a:t>1.5.2023 – vytvorenie 4 samostatných izieb s 9 lôžkami a vyšetrovňou v rámci KDCH </a:t>
            </a:r>
          </a:p>
          <a:p>
            <a:endParaRPr lang="sk-SK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89088"/>
            <a:ext cx="278131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033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84984"/>
            <a:ext cx="3744415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6632"/>
            <a:ext cx="3445699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371" y="632192"/>
            <a:ext cx="3103222" cy="267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81773"/>
            <a:ext cx="4381803" cy="268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06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8" y="4149080"/>
            <a:ext cx="2758792" cy="2190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Users\tanto\Downloads\20240621_111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9511" y="575694"/>
            <a:ext cx="2736306" cy="205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tanto\Downloads\20240620_1927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15634" y="762020"/>
            <a:ext cx="3047786" cy="233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tanto\Downloads\20251023_20491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1" r="8276"/>
          <a:stretch/>
        </p:blipFill>
        <p:spPr bwMode="auto">
          <a:xfrm rot="5400000">
            <a:off x="2747032" y="3220026"/>
            <a:ext cx="2811813" cy="285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8"/>
          <a:stretch/>
        </p:blipFill>
        <p:spPr bwMode="auto">
          <a:xfrm>
            <a:off x="4911372" y="116632"/>
            <a:ext cx="3166531" cy="271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120334" r="-17450" b="169215"/>
          <a:stretch/>
        </p:blipFill>
        <p:spPr bwMode="auto">
          <a:xfrm>
            <a:off x="-20802601" y="-1657351"/>
            <a:ext cx="5429251" cy="30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7" t="9062" r="16212" b="32131"/>
          <a:stretch/>
        </p:blipFill>
        <p:spPr bwMode="auto">
          <a:xfrm>
            <a:off x="5580110" y="2204864"/>
            <a:ext cx="3172141" cy="259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9" t="23621" r="15364"/>
          <a:stretch/>
        </p:blipFill>
        <p:spPr bwMode="auto">
          <a:xfrm>
            <a:off x="207610" y="3042921"/>
            <a:ext cx="2518157" cy="2764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042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sk-SK" b="1" dirty="0" err="1"/>
              <a:t>Dlhoočakávaný</a:t>
            </a:r>
            <a:r>
              <a:rPr lang="sk-SK" b="1" dirty="0"/>
              <a:t> </a:t>
            </a:r>
            <a:r>
              <a:rPr lang="sk-SK" b="1" dirty="0" err="1"/>
              <a:t>miľník</a:t>
            </a:r>
            <a:r>
              <a:rPr lang="sk-SK" b="1" dirty="0"/>
              <a:t>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53400" cy="4495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k-SK" b="1" dirty="0"/>
              <a:t>Júli 2024 – začiatok stavby oddelenia</a:t>
            </a:r>
          </a:p>
          <a:p>
            <a:pPr marL="0" indent="0">
              <a:buNone/>
            </a:pPr>
            <a:r>
              <a:rPr lang="sk-SK" b="1" dirty="0"/>
              <a:t>Cieľ:</a:t>
            </a:r>
          </a:p>
          <a:p>
            <a:r>
              <a:rPr lang="sk-SK" dirty="0"/>
              <a:t>vytvorenie moderného, bezpečného a funkčného pracoviska, ktoré umožňuje poskytovanie špičkovej neurochirurgickej starostlivosti pediatrickým pacientom. </a:t>
            </a:r>
          </a:p>
          <a:p>
            <a:pPr marL="0" indent="0">
              <a:buNone/>
            </a:pPr>
            <a:r>
              <a:rPr lang="sk-SK" b="1" dirty="0"/>
              <a:t>Ciele rekonštrukcie: </a:t>
            </a:r>
          </a:p>
          <a:p>
            <a:r>
              <a:rPr lang="sk-SK" dirty="0"/>
              <a:t>modernizácia lôžkovej a ambulantnej časti </a:t>
            </a:r>
            <a:r>
              <a:rPr lang="en-GB" dirty="0" err="1"/>
              <a:t>oddelenia</a:t>
            </a:r>
            <a:r>
              <a:rPr lang="sk-SK" dirty="0"/>
              <a:t>,</a:t>
            </a:r>
          </a:p>
          <a:p>
            <a:pPr lvl="0"/>
            <a:r>
              <a:rPr lang="sk-SK" dirty="0"/>
              <a:t>zlepšenie materiálno-technického vybavenia oddelenia,</a:t>
            </a:r>
          </a:p>
          <a:p>
            <a:pPr lvl="0"/>
            <a:r>
              <a:rPr lang="sk-SK" dirty="0"/>
              <a:t>zvýšenie komfortu hospitalizovaných detí a ich rodičov,</a:t>
            </a:r>
          </a:p>
          <a:p>
            <a:pPr lvl="0"/>
            <a:r>
              <a:rPr lang="sk-SK" dirty="0"/>
              <a:t>optimalizácia pracovných podmienok zdravotníckeho personálu </a:t>
            </a:r>
          </a:p>
          <a:p>
            <a:pPr lvl="0"/>
            <a:r>
              <a:rPr lang="sk-SK" dirty="0"/>
              <a:t>zosúladenie pracoviska s aktuálnymi národnými a medzinárodnými odporúčaniami v oblasti pediatrickej neurochirurgie</a:t>
            </a:r>
          </a:p>
        </p:txBody>
      </p:sp>
    </p:spTree>
    <p:extLst>
      <p:ext uri="{BB962C8B-B14F-4D97-AF65-F5344CB8AC3E}">
        <p14:creationId xmlns:p14="http://schemas.microsoft.com/office/powerpoint/2010/main" val="267604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žný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žný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žný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773</TotalTime>
  <Words>388</Words>
  <Application>Microsoft Office PowerPoint</Application>
  <PresentationFormat>Prezentácia na obrazovke (4:3)</PresentationFormat>
  <Paragraphs>51</Paragraphs>
  <Slides>16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16</vt:i4>
      </vt:variant>
    </vt:vector>
  </HeadingPairs>
  <TitlesOfParts>
    <vt:vector size="23" baseType="lpstr">
      <vt:lpstr>Arial</vt:lpstr>
      <vt:lpstr>Calibri</vt:lpstr>
      <vt:lpstr>Times New Roman</vt:lpstr>
      <vt:lpstr>Tw Cen MT</vt:lpstr>
      <vt:lpstr>Wingdings</vt:lpstr>
      <vt:lpstr>Wingdings 2</vt:lpstr>
      <vt:lpstr>Bežný</vt:lpstr>
      <vt:lpstr>Dlhá cesta k novým obzorom</vt:lpstr>
      <vt:lpstr>Pediatrická neurochirurgia</vt:lpstr>
      <vt:lpstr>Vznik pracoviska Neurocentrum</vt:lpstr>
      <vt:lpstr>Vznik pracoviska Neurocentrum</vt:lpstr>
      <vt:lpstr>Tím Neurocentra</vt:lpstr>
      <vt:lpstr>Prezentácia programu PowerPoint</vt:lpstr>
      <vt:lpstr>Prezentácia programu PowerPoint</vt:lpstr>
      <vt:lpstr>Prezentácia programu PowerPoint</vt:lpstr>
      <vt:lpstr>Dlhoočakávaný miľník </vt:lpstr>
      <vt:lpstr>Rekonštrukcia oddelenia</vt:lpstr>
      <vt:lpstr>Prezentácia programu PowerPoint</vt:lpstr>
      <vt:lpstr> Materiálno - technické vybavenie </vt:lpstr>
      <vt:lpstr>Aj takto sme pracovali...</vt:lpstr>
      <vt:lpstr>Prezentácia programu PowerPoint</vt:lpstr>
      <vt:lpstr>Záver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STRATÉGIE ROZVOJA  ODELENIA PEDIATRICKEJ NEUROCHIRURGIE NÚDCH</dc:title>
  <dc:creator>j m</dc:creator>
  <cp:lastModifiedBy>Makohuzova Zuzana</cp:lastModifiedBy>
  <cp:revision>38</cp:revision>
  <dcterms:created xsi:type="dcterms:W3CDTF">2026-02-08T19:53:39Z</dcterms:created>
  <dcterms:modified xsi:type="dcterms:W3CDTF">2026-06-17T10:49:16Z</dcterms:modified>
</cp:coreProperties>
</file>