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91" r:id="rId4"/>
    <p:sldId id="293" r:id="rId5"/>
    <p:sldId id="276" r:id="rId6"/>
    <p:sldId id="277" r:id="rId7"/>
    <p:sldId id="296" r:id="rId8"/>
    <p:sldId id="297" r:id="rId9"/>
    <p:sldId id="292" r:id="rId10"/>
    <p:sldId id="299" r:id="rId11"/>
    <p:sldId id="295" r:id="rId12"/>
    <p:sldId id="280" r:id="rId13"/>
    <p:sldId id="282" r:id="rId14"/>
    <p:sldId id="258" r:id="rId15"/>
    <p:sldId id="283" r:id="rId16"/>
    <p:sldId id="285" r:id="rId17"/>
    <p:sldId id="287" r:id="rId18"/>
    <p:sldId id="289" r:id="rId19"/>
    <p:sldId id="288" r:id="rId20"/>
    <p:sldId id="286" r:id="rId21"/>
    <p:sldId id="263" r:id="rId22"/>
    <p:sldId id="29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92"/>
    <p:restoredTop sz="94720"/>
  </p:normalViewPr>
  <p:slideViewPr>
    <p:cSldViewPr snapToGrid="0" snapToObjects="1">
      <p:cViewPr varScale="1">
        <p:scale>
          <a:sx n="108" d="100"/>
          <a:sy n="108" d="100"/>
        </p:scale>
        <p:origin x="130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0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161" y="3577456"/>
            <a:ext cx="8182230" cy="168781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003366"/>
                </a:solidFill>
                <a:latin typeface="Segoe UI"/>
              </a:defRPr>
            </a:pPr>
            <a:r>
              <a:rPr lang="sk-SK" sz="5700" dirty="0">
                <a:solidFill>
                  <a:schemeClr val="accent4">
                    <a:lumMod val="75000"/>
                  </a:schemeClr>
                </a:solidFill>
              </a:rPr>
              <a:t>Traumatické poranenia sleziny u detí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160" y="5660607"/>
            <a:ext cx="8182233" cy="552659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1E1E1E"/>
                </a:solidFill>
                <a:latin typeface="Segoe UI"/>
              </a:defRPr>
            </a:pPr>
            <a:r>
              <a:rPr lang="sk-SK" sz="1400" dirty="0"/>
              <a:t>Autor:  Žaneta </a:t>
            </a:r>
            <a:r>
              <a:rPr lang="sk-SK" sz="1400" dirty="0" err="1"/>
              <a:t>Rostásová</a:t>
            </a:r>
            <a:r>
              <a:rPr lang="sk-SK" sz="1400" dirty="0"/>
              <a:t> </a:t>
            </a:r>
            <a:br>
              <a:rPr lang="sk-SK" sz="1400" dirty="0"/>
            </a:br>
            <a:r>
              <a:rPr lang="sk-SK" sz="1400" dirty="0"/>
              <a:t>Spoluautor: </a:t>
            </a:r>
            <a:r>
              <a:rPr lang="sk-SK" sz="1400" dirty="0" err="1"/>
              <a:t>Bernadett</a:t>
            </a:r>
            <a:r>
              <a:rPr lang="sk-SK" sz="1400" dirty="0"/>
              <a:t> </a:t>
            </a:r>
            <a:r>
              <a:rPr lang="sk-SK" sz="1400" dirty="0" err="1"/>
              <a:t>Elzerová</a:t>
            </a:r>
            <a:endParaRPr lang="sk-SK" sz="1400" dirty="0"/>
          </a:p>
        </p:txBody>
      </p:sp>
      <p:pic>
        <p:nvPicPr>
          <p:cNvPr id="1026" name="Picture 2" descr="detskej chirurgie">
            <a:extLst>
              <a:ext uri="{FF2B5EF4-FFF2-40B4-BE49-F238E27FC236}">
                <a16:creationId xmlns:a16="http://schemas.microsoft.com/office/drawing/2014/main" id="{FDC480AB-A281-3FAC-8655-DB12EFC4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8089" y="591670"/>
            <a:ext cx="3824374" cy="274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5776" y="5509052"/>
            <a:ext cx="3429000" cy="18288"/>
          </a:xfrm>
          <a:custGeom>
            <a:avLst/>
            <a:gdLst>
              <a:gd name="connsiteX0" fmla="*/ 0 w 3429000"/>
              <a:gd name="connsiteY0" fmla="*/ 0 h 18288"/>
              <a:gd name="connsiteX1" fmla="*/ 685800 w 3429000"/>
              <a:gd name="connsiteY1" fmla="*/ 0 h 18288"/>
              <a:gd name="connsiteX2" fmla="*/ 1371600 w 3429000"/>
              <a:gd name="connsiteY2" fmla="*/ 0 h 18288"/>
              <a:gd name="connsiteX3" fmla="*/ 2057400 w 3429000"/>
              <a:gd name="connsiteY3" fmla="*/ 0 h 18288"/>
              <a:gd name="connsiteX4" fmla="*/ 2674620 w 3429000"/>
              <a:gd name="connsiteY4" fmla="*/ 0 h 18288"/>
              <a:gd name="connsiteX5" fmla="*/ 3429000 w 3429000"/>
              <a:gd name="connsiteY5" fmla="*/ 0 h 18288"/>
              <a:gd name="connsiteX6" fmla="*/ 3429000 w 3429000"/>
              <a:gd name="connsiteY6" fmla="*/ 18288 h 18288"/>
              <a:gd name="connsiteX7" fmla="*/ 2811780 w 3429000"/>
              <a:gd name="connsiteY7" fmla="*/ 18288 h 18288"/>
              <a:gd name="connsiteX8" fmla="*/ 2228850 w 3429000"/>
              <a:gd name="connsiteY8" fmla="*/ 18288 h 18288"/>
              <a:gd name="connsiteX9" fmla="*/ 1543050 w 3429000"/>
              <a:gd name="connsiteY9" fmla="*/ 18288 h 18288"/>
              <a:gd name="connsiteX10" fmla="*/ 925830 w 3429000"/>
              <a:gd name="connsiteY10" fmla="*/ 18288 h 18288"/>
              <a:gd name="connsiteX11" fmla="*/ 0 w 3429000"/>
              <a:gd name="connsiteY11" fmla="*/ 18288 h 18288"/>
              <a:gd name="connsiteX12" fmla="*/ 0 w 342900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29000" h="18288" fill="none" extrusionOk="0">
                <a:moveTo>
                  <a:pt x="0" y="0"/>
                </a:moveTo>
                <a:cubicBezTo>
                  <a:pt x="219865" y="20479"/>
                  <a:pt x="493281" y="26186"/>
                  <a:pt x="685800" y="0"/>
                </a:cubicBezTo>
                <a:cubicBezTo>
                  <a:pt x="878319" y="-26186"/>
                  <a:pt x="1121382" y="-11869"/>
                  <a:pt x="1371600" y="0"/>
                </a:cubicBezTo>
                <a:cubicBezTo>
                  <a:pt x="1621818" y="11869"/>
                  <a:pt x="1878793" y="32281"/>
                  <a:pt x="2057400" y="0"/>
                </a:cubicBezTo>
                <a:cubicBezTo>
                  <a:pt x="2236007" y="-32281"/>
                  <a:pt x="2433797" y="-18251"/>
                  <a:pt x="2674620" y="0"/>
                </a:cubicBezTo>
                <a:cubicBezTo>
                  <a:pt x="2915443" y="18251"/>
                  <a:pt x="3205923" y="-1443"/>
                  <a:pt x="3429000" y="0"/>
                </a:cubicBezTo>
                <a:cubicBezTo>
                  <a:pt x="3429442" y="4516"/>
                  <a:pt x="3428173" y="12266"/>
                  <a:pt x="3429000" y="18288"/>
                </a:cubicBezTo>
                <a:cubicBezTo>
                  <a:pt x="3221081" y="48608"/>
                  <a:pt x="3088001" y="8066"/>
                  <a:pt x="2811780" y="18288"/>
                </a:cubicBezTo>
                <a:cubicBezTo>
                  <a:pt x="2535559" y="28510"/>
                  <a:pt x="2481355" y="24898"/>
                  <a:pt x="2228850" y="18288"/>
                </a:cubicBezTo>
                <a:cubicBezTo>
                  <a:pt x="1976345" y="11679"/>
                  <a:pt x="1807520" y="48356"/>
                  <a:pt x="1543050" y="18288"/>
                </a:cubicBezTo>
                <a:cubicBezTo>
                  <a:pt x="1278580" y="-11780"/>
                  <a:pt x="1181944" y="5123"/>
                  <a:pt x="925830" y="18288"/>
                </a:cubicBezTo>
                <a:cubicBezTo>
                  <a:pt x="669716" y="31453"/>
                  <a:pt x="410304" y="34815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429000" h="18288" stroke="0" extrusionOk="0">
                <a:moveTo>
                  <a:pt x="0" y="0"/>
                </a:moveTo>
                <a:cubicBezTo>
                  <a:pt x="174095" y="-12874"/>
                  <a:pt x="443087" y="-14090"/>
                  <a:pt x="617220" y="0"/>
                </a:cubicBezTo>
                <a:cubicBezTo>
                  <a:pt x="791353" y="14090"/>
                  <a:pt x="1072677" y="8451"/>
                  <a:pt x="1200150" y="0"/>
                </a:cubicBezTo>
                <a:cubicBezTo>
                  <a:pt x="1327623" y="-8451"/>
                  <a:pt x="1526638" y="19866"/>
                  <a:pt x="1817370" y="0"/>
                </a:cubicBezTo>
                <a:cubicBezTo>
                  <a:pt x="2108102" y="-19866"/>
                  <a:pt x="2221289" y="26161"/>
                  <a:pt x="2503170" y="0"/>
                </a:cubicBezTo>
                <a:cubicBezTo>
                  <a:pt x="2785051" y="-26161"/>
                  <a:pt x="3022134" y="39178"/>
                  <a:pt x="3429000" y="0"/>
                </a:cubicBezTo>
                <a:cubicBezTo>
                  <a:pt x="3429577" y="4624"/>
                  <a:pt x="3429819" y="11191"/>
                  <a:pt x="3429000" y="18288"/>
                </a:cubicBezTo>
                <a:cubicBezTo>
                  <a:pt x="3103464" y="593"/>
                  <a:pt x="2887909" y="22940"/>
                  <a:pt x="2743200" y="18288"/>
                </a:cubicBezTo>
                <a:cubicBezTo>
                  <a:pt x="2598491" y="13636"/>
                  <a:pt x="2362615" y="10656"/>
                  <a:pt x="1988820" y="18288"/>
                </a:cubicBezTo>
                <a:cubicBezTo>
                  <a:pt x="1615025" y="25920"/>
                  <a:pt x="1580494" y="3693"/>
                  <a:pt x="1405890" y="18288"/>
                </a:cubicBezTo>
                <a:cubicBezTo>
                  <a:pt x="1231286" y="32884"/>
                  <a:pt x="885259" y="-16285"/>
                  <a:pt x="651510" y="18288"/>
                </a:cubicBezTo>
                <a:cubicBezTo>
                  <a:pt x="417761" y="52861"/>
                  <a:pt x="138362" y="-13856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Národný ústav detských chorôb pripravil informačnú kampaň pre deti aj  rodičov k vírusu COVID-19 | Ministerstvo školstva, výskumu, vývoja a  mládeže Slovenskej republiky">
            <a:extLst>
              <a:ext uri="{FF2B5EF4-FFF2-40B4-BE49-F238E27FC236}">
                <a16:creationId xmlns:a16="http://schemas.microsoft.com/office/drawing/2014/main" id="{20EFE6AF-2736-E72E-EE66-D93F4DAAF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51" y="116965"/>
            <a:ext cx="2849619" cy="161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B91B5-056D-7174-E421-9E4663346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3EE2E0-D16E-F308-FE7E-53B149AA3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>
            <a:normAutofit/>
          </a:bodyPr>
          <a:lstStyle/>
          <a:p>
            <a:r>
              <a:rPr lang="sk-SK" sz="4000" b="1" dirty="0">
                <a:solidFill>
                  <a:schemeClr val="accent4">
                    <a:lumMod val="75000"/>
                  </a:schemeClr>
                </a:solidFill>
              </a:rPr>
              <a:t>Liečba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DFDD8F3-2EA1-55A7-F6A4-AA3616641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740" y="0"/>
            <a:ext cx="5138927" cy="6858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b="1" i="0" u="none" strike="noStrike" dirty="0">
                <a:effectLst/>
              </a:rPr>
              <a:t>Konzervatívna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400" b="0" i="0" u="none" strike="noStrike" dirty="0">
                <a:effectLst/>
              </a:rPr>
              <a:t>indikovaná pri </a:t>
            </a:r>
            <a:r>
              <a:rPr lang="sk-SK" sz="2400" b="0" i="0" u="none" strike="noStrike" dirty="0" err="1">
                <a:effectLst/>
              </a:rPr>
              <a:t>hemodynamickej</a:t>
            </a:r>
            <a:r>
              <a:rPr lang="sk-SK" sz="2400" b="0" i="0" u="none" strike="noStrike" dirty="0">
                <a:effectLst/>
              </a:rPr>
              <a:t> stabilite pacienta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400" b="0" i="0" u="none" strike="noStrike" dirty="0">
                <a:effectLst/>
              </a:rPr>
              <a:t>monitorovanie vitálnych funkcií a laboratórnych parametrov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400" dirty="0"/>
              <a:t>striktný kľud na lôžku:  7 - 10 dní </a:t>
            </a:r>
            <a:endParaRPr lang="sk-SK" sz="2400" b="0" i="0" u="none" strike="noStrik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2400" b="0" i="0" u="none" strike="noStrike" dirty="0">
                <a:effectLst/>
              </a:rPr>
              <a:t>pravidelné USG kontroly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400" b="0" i="0" u="none" strike="noStrike" dirty="0">
                <a:effectLst/>
              </a:rPr>
              <a:t>transfúzna liečba podľa potreby</a:t>
            </a:r>
          </a:p>
          <a:p>
            <a:pPr>
              <a:buFont typeface="Arial" panose="020B0604020202020204" pitchFamily="34" charset="0"/>
              <a:buChar char="•"/>
            </a:pPr>
            <a:endParaRPr lang="sk-SK" sz="2400" b="0" i="0" u="none" strike="noStrike" dirty="0">
              <a:effectLst/>
            </a:endParaRPr>
          </a:p>
          <a:p>
            <a:pPr marL="0" indent="0">
              <a:buNone/>
            </a:pPr>
            <a:r>
              <a:rPr lang="sk-SK" sz="2400" b="1" i="0" u="none" strike="noStrike" dirty="0">
                <a:effectLst/>
              </a:rPr>
              <a:t>Chirurgická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400" b="0" i="0" u="none" strike="noStrike" dirty="0">
                <a:effectLst/>
              </a:rPr>
              <a:t>pri </a:t>
            </a:r>
            <a:r>
              <a:rPr lang="sk-SK" sz="2400" b="0" i="0" u="none" strike="noStrike" dirty="0" err="1">
                <a:effectLst/>
              </a:rPr>
              <a:t>hemodynamickej</a:t>
            </a:r>
            <a:r>
              <a:rPr lang="sk-SK" sz="2400" b="0" i="0" u="none" strike="noStrike" dirty="0">
                <a:effectLst/>
              </a:rPr>
              <a:t> nestabilite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400" b="0" i="0" u="none" strike="noStrike" dirty="0">
                <a:effectLst/>
              </a:rPr>
              <a:t>zlyhanie konzervatívnej liečby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400" b="0" i="0" u="none" strike="noStrike" dirty="0">
                <a:effectLst/>
              </a:rPr>
              <a:t>parciálna </a:t>
            </a:r>
            <a:r>
              <a:rPr lang="sk-SK" sz="2400" b="0" i="0" u="none" strike="noStrike" dirty="0" err="1">
                <a:effectLst/>
              </a:rPr>
              <a:t>splenektómia</a:t>
            </a:r>
            <a:endParaRPr lang="sk-SK" sz="2400" b="0" i="0" u="none" strike="noStrik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2400" b="0" i="0" u="none" strike="noStrike" dirty="0">
                <a:effectLst/>
              </a:rPr>
              <a:t>pri rozsiahlych poraneniach totálna </a:t>
            </a:r>
            <a:r>
              <a:rPr lang="sk-SK" sz="2400" b="0" i="0" u="none" strike="noStrike" dirty="0" err="1">
                <a:effectLst/>
              </a:rPr>
              <a:t>splenektómia</a:t>
            </a:r>
            <a:endParaRPr lang="sk-SK" sz="24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430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A856EDA-B412-6ECC-E46D-7EBB784449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22" t="20089" r="8475" b="12377"/>
          <a:stretch>
            <a:fillRect/>
          </a:stretch>
        </p:blipFill>
        <p:spPr>
          <a:xfrm rot="5400000">
            <a:off x="5097685" y="2921736"/>
            <a:ext cx="3050692" cy="3906753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4C3877B0-F8F6-C195-804D-3EF779909D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16" b="9928"/>
          <a:stretch>
            <a:fillRect/>
          </a:stretch>
        </p:blipFill>
        <p:spPr>
          <a:xfrm rot="5400000">
            <a:off x="1157076" y="-94010"/>
            <a:ext cx="2777148" cy="405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69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796FBF-239C-A18E-6A95-B37753F8F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solidFill>
                  <a:schemeClr val="accent4">
                    <a:lumMod val="75000"/>
                  </a:schemeClr>
                </a:solidFill>
              </a:rPr>
              <a:t>Rozdiel medzi detským a dospelým pacientom</a:t>
            </a:r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DFFB29F7-E779-74C4-3700-56370D44FC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341915"/>
              </p:ext>
            </p:extLst>
          </p:nvPr>
        </p:nvGraphicFramePr>
        <p:xfrm>
          <a:off x="457200" y="1600200"/>
          <a:ext cx="8229600" cy="5044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9799261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864096386"/>
                    </a:ext>
                  </a:extLst>
                </a:gridCol>
              </a:tblGrid>
              <a:tr h="440713">
                <a:tc>
                  <a:txBody>
                    <a:bodyPr/>
                    <a:lstStyle/>
                    <a:p>
                      <a:r>
                        <a:rPr lang="sk-SK" dirty="0"/>
                        <a:t>Dieťa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Dospelý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4066322"/>
                  </a:ext>
                </a:extLst>
              </a:tr>
              <a:tr h="44071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dirty="0"/>
                        <a:t>Konzervatívna liečba je štandardom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dirty="0"/>
                        <a:t>Vyšší podiel operačnej liečby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9890011"/>
                  </a:ext>
                </a:extLst>
              </a:tr>
              <a:tr h="7606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dirty="0"/>
                        <a:t>Zachovanie sleziny je prioritou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dirty="0"/>
                        <a:t>Častejšia </a:t>
                      </a:r>
                      <a:r>
                        <a:rPr lang="sk-SK" dirty="0" err="1"/>
                        <a:t>splenektómia</a:t>
                      </a:r>
                      <a:r>
                        <a:rPr lang="sk-SK" dirty="0"/>
                        <a:t> pri závažných poraneniach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9771035"/>
                  </a:ext>
                </a:extLst>
              </a:tr>
              <a:tr h="10866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dirty="0" err="1"/>
                        <a:t>Splenektómia</a:t>
                      </a:r>
                      <a:r>
                        <a:rPr lang="sk-SK" dirty="0"/>
                        <a:t> len pri nekontrolovateľnom krvácaní a </a:t>
                      </a:r>
                      <a:r>
                        <a:rPr lang="sk-SK" dirty="0" err="1"/>
                        <a:t>hemodynamickej</a:t>
                      </a:r>
                      <a:r>
                        <a:rPr lang="sk-SK" dirty="0"/>
                        <a:t> nestabilite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Splenektómia</a:t>
                      </a:r>
                      <a:r>
                        <a:rPr lang="sk-SK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častejšie pri </a:t>
                      </a:r>
                      <a:r>
                        <a:rPr lang="sk-SK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hemodynamickej</a:t>
                      </a:r>
                      <a:r>
                        <a:rPr lang="sk-SK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nestabilite</a:t>
                      </a:r>
                      <a:endParaRPr lang="sk-SK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7218147"/>
                  </a:ext>
                </a:extLst>
              </a:tr>
              <a:tr h="7606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Viac ako 95 % pacientov je liečených </a:t>
                      </a:r>
                      <a:r>
                        <a:rPr lang="sk-SK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konzervatíve</a:t>
                      </a:r>
                      <a:r>
                        <a:rPr lang="sk-SK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sk-SK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Približne 10–15 % pacientov podstúpi </a:t>
                      </a:r>
                      <a:r>
                        <a:rPr lang="sk-SK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splenektómiu</a:t>
                      </a:r>
                      <a:endParaRPr lang="sk-SK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0474945"/>
                  </a:ext>
                </a:extLst>
              </a:tr>
              <a:tr h="7606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Dôraz na zachovanie imunologickej funkcie sleziny</a:t>
                      </a:r>
                      <a:endParaRPr lang="sk-SK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sk-SK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Prioritou je rýchla kontrola krvácania</a:t>
                      </a:r>
                      <a:endParaRPr lang="sk-SK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887274"/>
                  </a:ext>
                </a:extLst>
              </a:tr>
              <a:tr h="440713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5932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359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397" y="508838"/>
            <a:ext cx="3913467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4B734E4-5C12-975C-E1EE-59A6A7612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243013"/>
            <a:ext cx="2891790" cy="4371974"/>
          </a:xfrm>
        </p:spPr>
        <p:txBody>
          <a:bodyPr>
            <a:normAutofit/>
          </a:bodyPr>
          <a:lstStyle/>
          <a:p>
            <a:r>
              <a:rPr lang="sk-SK" sz="3100" b="1" dirty="0">
                <a:solidFill>
                  <a:schemeClr val="accent4">
                    <a:lumMod val="75000"/>
                  </a:schemeClr>
                </a:solidFill>
              </a:rPr>
              <a:t>Dobre vedieť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A903ECB-1D07-F11A-96FE-ECC772571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885" y="384619"/>
            <a:ext cx="3915918" cy="52303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k-SK" sz="2400" dirty="0"/>
          </a:p>
          <a:p>
            <a:pPr>
              <a:lnSpc>
                <a:spcPct val="150000"/>
              </a:lnSpc>
            </a:pPr>
            <a:r>
              <a:rPr lang="sk-SK" sz="2400" dirty="0"/>
              <a:t>úspešnosť konzervatívnej liečby presahuje 90–98 %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slezina má významnú úlohu v imunitnom systéme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zachovanie sleziny znižuje riziko závažných infekcií v budúcnosti</a:t>
            </a:r>
          </a:p>
        </p:txBody>
      </p:sp>
    </p:spTree>
    <p:extLst>
      <p:ext uri="{BB962C8B-B14F-4D97-AF65-F5344CB8AC3E}">
        <p14:creationId xmlns:p14="http://schemas.microsoft.com/office/powerpoint/2010/main" val="2214682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EAE48C4B-3A90-42C3-BA00-6092B4771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0722" y="329184"/>
            <a:ext cx="5170932" cy="17830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003366"/>
                </a:solidFill>
                <a:latin typeface="Segoe UI"/>
              </a:defRPr>
            </a:pPr>
            <a:r>
              <a:rPr lang="sk-SK" sz="4000" dirty="0">
                <a:solidFill>
                  <a:schemeClr val="accent4">
                    <a:lumMod val="75000"/>
                  </a:schemeClr>
                </a:solidFill>
              </a:rPr>
              <a:t>Kazuistika </a:t>
            </a:r>
            <a:br>
              <a:rPr lang="sk-SK" sz="40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sk-SK" sz="4000" dirty="0">
                <a:solidFill>
                  <a:schemeClr val="accent4">
                    <a:lumMod val="75000"/>
                  </a:schemeClr>
                </a:solidFill>
              </a:rPr>
              <a:t>24.11.</a:t>
            </a:r>
            <a:br>
              <a:rPr lang="sk-SK" sz="4000" dirty="0">
                <a:solidFill>
                  <a:schemeClr val="accent4">
                    <a:lumMod val="75000"/>
                  </a:schemeClr>
                </a:solidFill>
              </a:rPr>
            </a:br>
            <a:endParaRPr lang="sk-SK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 descr="page13image3649830960">
            <a:extLst>
              <a:ext uri="{FF2B5EF4-FFF2-40B4-BE49-F238E27FC236}">
                <a16:creationId xmlns:a16="http://schemas.microsoft.com/office/drawing/2014/main" id="{E8D2C255-F6E0-6274-0E2C-2781C6BE7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91" b="-4"/>
          <a:stretch>
            <a:fillRect/>
          </a:stretch>
        </p:blipFill>
        <p:spPr bwMode="auto">
          <a:xfrm>
            <a:off x="20" y="10"/>
            <a:ext cx="3030982" cy="4193753"/>
          </a:xfrm>
          <a:custGeom>
            <a:avLst/>
            <a:gdLst/>
            <a:ahLst/>
            <a:cxnLst/>
            <a:rect l="l" t="t" r="r" b="b"/>
            <a:pathLst>
              <a:path w="4041336" h="4193763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sketch line">
            <a:extLst>
              <a:ext uri="{FF2B5EF4-FFF2-40B4-BE49-F238E27FC236}">
                <a16:creationId xmlns:a16="http://schemas.microsoft.com/office/drawing/2014/main" id="{F919E280-CA27-4214-97E6-294E0C3BC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22" y="2463186"/>
            <a:ext cx="3182691" cy="18288"/>
          </a:xfrm>
          <a:custGeom>
            <a:avLst/>
            <a:gdLst>
              <a:gd name="connsiteX0" fmla="*/ 0 w 3182691"/>
              <a:gd name="connsiteY0" fmla="*/ 0 h 18288"/>
              <a:gd name="connsiteX1" fmla="*/ 636538 w 3182691"/>
              <a:gd name="connsiteY1" fmla="*/ 0 h 18288"/>
              <a:gd name="connsiteX2" fmla="*/ 1273076 w 3182691"/>
              <a:gd name="connsiteY2" fmla="*/ 0 h 18288"/>
              <a:gd name="connsiteX3" fmla="*/ 1909615 w 3182691"/>
              <a:gd name="connsiteY3" fmla="*/ 0 h 18288"/>
              <a:gd name="connsiteX4" fmla="*/ 2482499 w 3182691"/>
              <a:gd name="connsiteY4" fmla="*/ 0 h 18288"/>
              <a:gd name="connsiteX5" fmla="*/ 3182691 w 3182691"/>
              <a:gd name="connsiteY5" fmla="*/ 0 h 18288"/>
              <a:gd name="connsiteX6" fmla="*/ 3182691 w 3182691"/>
              <a:gd name="connsiteY6" fmla="*/ 18288 h 18288"/>
              <a:gd name="connsiteX7" fmla="*/ 2609807 w 3182691"/>
              <a:gd name="connsiteY7" fmla="*/ 18288 h 18288"/>
              <a:gd name="connsiteX8" fmla="*/ 2068749 w 3182691"/>
              <a:gd name="connsiteY8" fmla="*/ 18288 h 18288"/>
              <a:gd name="connsiteX9" fmla="*/ 1432211 w 3182691"/>
              <a:gd name="connsiteY9" fmla="*/ 18288 h 18288"/>
              <a:gd name="connsiteX10" fmla="*/ 859327 w 3182691"/>
              <a:gd name="connsiteY10" fmla="*/ 18288 h 18288"/>
              <a:gd name="connsiteX11" fmla="*/ 0 w 3182691"/>
              <a:gd name="connsiteY11" fmla="*/ 18288 h 18288"/>
              <a:gd name="connsiteX12" fmla="*/ 0 w 3182691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2691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13406" y="3458"/>
                  <a:pt x="1273076" y="0"/>
                </a:cubicBezTo>
                <a:cubicBezTo>
                  <a:pt x="1532746" y="-3458"/>
                  <a:pt x="1697408" y="-16840"/>
                  <a:pt x="1909615" y="0"/>
                </a:cubicBezTo>
                <a:cubicBezTo>
                  <a:pt x="2121822" y="16840"/>
                  <a:pt x="2213494" y="-18555"/>
                  <a:pt x="2482499" y="0"/>
                </a:cubicBezTo>
                <a:cubicBezTo>
                  <a:pt x="2751504" y="18555"/>
                  <a:pt x="3004132" y="-28750"/>
                  <a:pt x="3182691" y="0"/>
                </a:cubicBezTo>
                <a:cubicBezTo>
                  <a:pt x="3183133" y="4516"/>
                  <a:pt x="3181864" y="12266"/>
                  <a:pt x="3182691" y="18288"/>
                </a:cubicBezTo>
                <a:cubicBezTo>
                  <a:pt x="2947041" y="16687"/>
                  <a:pt x="2875741" y="22937"/>
                  <a:pt x="2609807" y="18288"/>
                </a:cubicBezTo>
                <a:cubicBezTo>
                  <a:pt x="2343873" y="13639"/>
                  <a:pt x="2331203" y="31729"/>
                  <a:pt x="2068749" y="18288"/>
                </a:cubicBezTo>
                <a:cubicBezTo>
                  <a:pt x="1806295" y="4847"/>
                  <a:pt x="1713773" y="47088"/>
                  <a:pt x="1432211" y="18288"/>
                </a:cubicBezTo>
                <a:cubicBezTo>
                  <a:pt x="1150649" y="-10512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1" h="18288" stroke="0" extrusionOk="0">
                <a:moveTo>
                  <a:pt x="0" y="0"/>
                </a:moveTo>
                <a:cubicBezTo>
                  <a:pt x="247695" y="-19360"/>
                  <a:pt x="392581" y="-28596"/>
                  <a:pt x="572884" y="0"/>
                </a:cubicBezTo>
                <a:cubicBezTo>
                  <a:pt x="753187" y="28596"/>
                  <a:pt x="922042" y="4121"/>
                  <a:pt x="1113942" y="0"/>
                </a:cubicBezTo>
                <a:cubicBezTo>
                  <a:pt x="1305842" y="-4121"/>
                  <a:pt x="1501806" y="28092"/>
                  <a:pt x="1686826" y="0"/>
                </a:cubicBezTo>
                <a:cubicBezTo>
                  <a:pt x="1871846" y="-28092"/>
                  <a:pt x="2170181" y="-20672"/>
                  <a:pt x="2323364" y="0"/>
                </a:cubicBezTo>
                <a:cubicBezTo>
                  <a:pt x="2476547" y="20672"/>
                  <a:pt x="2919163" y="6097"/>
                  <a:pt x="3182691" y="0"/>
                </a:cubicBezTo>
                <a:cubicBezTo>
                  <a:pt x="3183268" y="4624"/>
                  <a:pt x="3183510" y="11191"/>
                  <a:pt x="3182691" y="18288"/>
                </a:cubicBezTo>
                <a:cubicBezTo>
                  <a:pt x="3026064" y="-10849"/>
                  <a:pt x="2775005" y="23067"/>
                  <a:pt x="2546153" y="18288"/>
                </a:cubicBezTo>
                <a:cubicBezTo>
                  <a:pt x="2317301" y="13509"/>
                  <a:pt x="2164351" y="-9884"/>
                  <a:pt x="1845961" y="18288"/>
                </a:cubicBezTo>
                <a:cubicBezTo>
                  <a:pt x="1527571" y="46460"/>
                  <a:pt x="1455006" y="5824"/>
                  <a:pt x="1304903" y="18288"/>
                </a:cubicBezTo>
                <a:cubicBezTo>
                  <a:pt x="1154800" y="30752"/>
                  <a:pt x="942107" y="-12056"/>
                  <a:pt x="604711" y="18288"/>
                </a:cubicBezTo>
                <a:cubicBezTo>
                  <a:pt x="267315" y="48632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5" name="Picture 1" descr="page13image3649830656">
            <a:extLst>
              <a:ext uri="{FF2B5EF4-FFF2-40B4-BE49-F238E27FC236}">
                <a16:creationId xmlns:a16="http://schemas.microsoft.com/office/drawing/2014/main" id="{4E0857C6-703B-3B4D-7EB4-16683DC4C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5" r="3" b="3"/>
          <a:stretch>
            <a:fillRect/>
          </a:stretch>
        </p:blipFill>
        <p:spPr bwMode="auto">
          <a:xfrm>
            <a:off x="20" y="4267200"/>
            <a:ext cx="3038291" cy="2590800"/>
          </a:xfrm>
          <a:custGeom>
            <a:avLst/>
            <a:gdLst/>
            <a:ahLst/>
            <a:cxnLst/>
            <a:rect l="l" t="t" r="r" b="b"/>
            <a:pathLst>
              <a:path w="4051081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cubicBezTo>
                  <a:pt x="4042100" y="1477465"/>
                  <a:pt x="4059584" y="1566941"/>
                  <a:pt x="4046914" y="1661622"/>
                </a:cubicBezTo>
                <a:cubicBezTo>
                  <a:pt x="4039566" y="1720003"/>
                  <a:pt x="4037919" y="177965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0722" y="2706624"/>
            <a:ext cx="5170932" cy="404164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1900" b="1" i="0" u="none" strike="noStrike" dirty="0">
                <a:effectLst/>
              </a:rPr>
              <a:t> </a:t>
            </a:r>
            <a:r>
              <a:rPr lang="sk-SK" sz="2400" b="1" i="0" u="none" strike="noStrike" dirty="0">
                <a:effectLst/>
              </a:rPr>
              <a:t>16-ročná pacientka</a:t>
            </a:r>
            <a:r>
              <a:rPr lang="sk-SK" sz="2400" b="0" i="0" u="none" strike="noStrike" dirty="0">
                <a:effectLst/>
              </a:rPr>
              <a:t> prijatá do NsP Galanta po polytraume pri dopravnej nehode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b="0" i="0" u="none" strike="noStrike" dirty="0">
                <a:effectLst/>
              </a:rPr>
              <a:t>- spolujazdkyňa na zadnom sedadle, pripútaná bezpečnostným pásom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k-SK" sz="2400" b="0" i="0" u="none" strike="noStrike" dirty="0">
                <a:effectLst/>
              </a:rPr>
              <a:t>bočný náraz kamiónom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1EEE8-8D3D-1095-35C5-50FA635F4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k-SK" sz="4000" b="1" dirty="0">
                <a:solidFill>
                  <a:schemeClr val="accent4">
                    <a:lumMod val="75000"/>
                  </a:schemeClr>
                </a:solidFill>
              </a:rPr>
              <a:t>Diagnostikované  poranenia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37DA221-B412-322D-583D-A884354F5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2590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CT polytrauma protokol preukázal:</a:t>
            </a:r>
          </a:p>
          <a:p>
            <a:pPr>
              <a:lnSpc>
                <a:spcPct val="170000"/>
              </a:lnSpc>
            </a:pPr>
            <a:r>
              <a:rPr lang="sk-SK" sz="2400" b="0" i="0" u="none" strike="noStrike" dirty="0">
                <a:solidFill>
                  <a:srgbClr val="000000"/>
                </a:solidFill>
                <a:effectLst/>
              </a:rPr>
              <a:t>traumatickú ruptúru sleziny  (IV. stupeň)</a:t>
            </a:r>
          </a:p>
          <a:p>
            <a:pPr>
              <a:lnSpc>
                <a:spcPct val="150000"/>
              </a:lnSpc>
            </a:pPr>
            <a:r>
              <a:rPr lang="sk-SK" sz="2400" dirty="0" err="1"/>
              <a:t>hemoperitoneum</a:t>
            </a:r>
            <a:r>
              <a:rPr lang="sk-SK" sz="2400" dirty="0"/>
              <a:t>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ľavostranný </a:t>
            </a:r>
            <a:r>
              <a:rPr lang="sk-SK" sz="2400" dirty="0" err="1"/>
              <a:t>pneumotorax</a:t>
            </a:r>
            <a:endParaRPr lang="sk-SK" sz="2400" dirty="0"/>
          </a:p>
          <a:p>
            <a:pPr>
              <a:lnSpc>
                <a:spcPct val="150000"/>
              </a:lnSpc>
            </a:pPr>
            <a:r>
              <a:rPr lang="sk-SK" sz="2400" dirty="0" err="1"/>
              <a:t>kontúziu</a:t>
            </a:r>
            <a:r>
              <a:rPr lang="sk-SK" sz="2400" dirty="0"/>
              <a:t> pľúc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fraktúru 1. rebra vľavo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fraktúru os </a:t>
            </a:r>
            <a:r>
              <a:rPr lang="sk-SK" sz="2400" dirty="0" err="1"/>
              <a:t>sacrum</a:t>
            </a:r>
            <a:r>
              <a:rPr lang="sk-SK" sz="2400" dirty="0"/>
              <a:t> a os </a:t>
            </a:r>
            <a:r>
              <a:rPr lang="sk-SK" sz="2400" dirty="0" err="1"/>
              <a:t>pubis</a:t>
            </a:r>
            <a:r>
              <a:rPr lang="sk-SK" sz="2400" dirty="0"/>
              <a:t> vľavo</a:t>
            </a:r>
          </a:p>
          <a:p>
            <a:pPr>
              <a:lnSpc>
                <a:spcPct val="150000"/>
              </a:lnSpc>
            </a:pPr>
            <a:r>
              <a:rPr lang="sk-SK" sz="2400" dirty="0" err="1"/>
              <a:t>commotio</a:t>
            </a:r>
            <a:r>
              <a:rPr lang="sk-SK" sz="2400" dirty="0"/>
              <a:t> </a:t>
            </a:r>
            <a:r>
              <a:rPr lang="sk-SK" sz="2400" dirty="0" err="1"/>
              <a:t>cerebri</a:t>
            </a:r>
            <a:endParaRPr lang="sk-SK" sz="2400" dirty="0"/>
          </a:p>
          <a:p>
            <a:pPr>
              <a:lnSpc>
                <a:spcPct val="150000"/>
              </a:lnSpc>
            </a:pPr>
            <a:r>
              <a:rPr lang="sk-SK" sz="2400" dirty="0"/>
              <a:t>poranenia tváre</a:t>
            </a:r>
          </a:p>
        </p:txBody>
      </p:sp>
    </p:spTree>
    <p:extLst>
      <p:ext uri="{BB962C8B-B14F-4D97-AF65-F5344CB8AC3E}">
        <p14:creationId xmlns:p14="http://schemas.microsoft.com/office/powerpoint/2010/main" val="3897040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748D0AE4-A5A5-4653-8A5B-CE2261FE5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188" y="1797426"/>
            <a:ext cx="3142696" cy="419026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9F4C41D-C43B-39B5-EEC8-0DE3BBFF5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1157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  <a:t>25. 11. </a:t>
            </a:r>
            <a:br>
              <a:rPr lang="sk-SK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</a:br>
            <a:endParaRPr lang="sk-SK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26FD10C-16AF-90CE-E891-05686F62C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sk-SK" sz="2400" b="0" i="0" u="none" strike="noStrike" dirty="0">
                <a:solidFill>
                  <a:srgbClr val="000000"/>
                </a:solidFill>
                <a:effectLst/>
              </a:rPr>
              <a:t>Pre progresiu traumatickej lézie sleziny a </a:t>
            </a:r>
            <a:r>
              <a:rPr lang="sk-SK" sz="2400" b="0" i="0" u="none" strike="noStrike" dirty="0" err="1">
                <a:solidFill>
                  <a:srgbClr val="000000"/>
                </a:solidFill>
                <a:effectLst/>
              </a:rPr>
              <a:t>hemodynamickú</a:t>
            </a:r>
            <a:r>
              <a:rPr lang="sk-SK" sz="2400" b="0" i="0" u="none" strike="noStrike" dirty="0">
                <a:solidFill>
                  <a:srgbClr val="000000"/>
                </a:solidFill>
                <a:effectLst/>
              </a:rPr>
              <a:t> nestabilitu bola indikovaná:</a:t>
            </a:r>
            <a:br>
              <a:rPr lang="sk-SK" sz="2400" b="0" i="0" u="none" strike="noStrike" dirty="0">
                <a:solidFill>
                  <a:srgbClr val="000000"/>
                </a:solidFill>
                <a:effectLst/>
              </a:rPr>
            </a:br>
            <a:endParaRPr lang="sk-SK" sz="24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sk-SK" sz="2400" b="1" dirty="0" err="1">
                <a:solidFill>
                  <a:srgbClr val="000000"/>
                </a:solidFill>
              </a:rPr>
              <a:t>L</a:t>
            </a:r>
            <a:r>
              <a:rPr lang="sk-SK" sz="2400" b="1" i="0" u="none" strike="noStrike" dirty="0" err="1">
                <a:solidFill>
                  <a:srgbClr val="000000"/>
                </a:solidFill>
                <a:effectLst/>
              </a:rPr>
              <a:t>aparotomická</a:t>
            </a:r>
            <a:r>
              <a:rPr lang="sk-SK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sk-SK" sz="2400" b="1" i="0" u="none" strike="noStrike" dirty="0" err="1">
                <a:solidFill>
                  <a:srgbClr val="000000"/>
                </a:solidFill>
                <a:effectLst/>
              </a:rPr>
              <a:t>splenektómia</a:t>
            </a:r>
            <a:br>
              <a:rPr lang="sk-SK" sz="2400" b="1" i="0" u="none" strike="noStrike" dirty="0">
                <a:solidFill>
                  <a:srgbClr val="000000"/>
                </a:solidFill>
                <a:effectLst/>
              </a:rPr>
            </a:br>
            <a:r>
              <a:rPr lang="sk-SK" sz="2400" b="1" dirty="0">
                <a:solidFill>
                  <a:srgbClr val="000000"/>
                </a:solidFill>
              </a:rPr>
              <a:t> + </a:t>
            </a:r>
            <a:r>
              <a:rPr lang="sk-SK" sz="2400" b="0" i="0" u="none" strike="noStrike" dirty="0">
                <a:solidFill>
                  <a:srgbClr val="000000"/>
                </a:solidFill>
                <a:effectLst/>
              </a:rPr>
              <a:t>brušná drenáž </a:t>
            </a:r>
          </a:p>
          <a:p>
            <a:pPr marL="0" indent="0" algn="l">
              <a:lnSpc>
                <a:spcPct val="150000"/>
              </a:lnSpc>
              <a:buNone/>
            </a:pPr>
            <a:endParaRPr lang="sk-SK" sz="2400" dirty="0">
              <a:solidFill>
                <a:srgbClr val="000000"/>
              </a:solidFill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sk-SK" sz="24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9563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98848-0B0B-C170-E239-0A1F387D4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45"/>
            <a:ext cx="8229600" cy="1194816"/>
          </a:xfrm>
        </p:spPr>
        <p:txBody>
          <a:bodyPr>
            <a:noAutofit/>
          </a:bodyPr>
          <a:lstStyle/>
          <a:p>
            <a:r>
              <a:rPr lang="sk-SK" sz="3600" b="1" dirty="0">
                <a:solidFill>
                  <a:schemeClr val="accent4">
                    <a:lumMod val="75000"/>
                  </a:schemeClr>
                </a:solidFill>
              </a:rPr>
              <a:t>26. 11. - 29. 11. </a:t>
            </a:r>
            <a:br>
              <a:rPr lang="sk-SK" sz="36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sk-SK" sz="2400" b="1" dirty="0" err="1">
                <a:solidFill>
                  <a:schemeClr val="accent4">
                    <a:lumMod val="75000"/>
                  </a:schemeClr>
                </a:solidFill>
              </a:rPr>
              <a:t>Hospit</a:t>
            </a:r>
            <a:r>
              <a:rPr lang="sk-SK" sz="2400" b="1" dirty="0">
                <a:solidFill>
                  <a:schemeClr val="accent4">
                    <a:lumMod val="75000"/>
                  </a:schemeClr>
                </a:solidFill>
              </a:rPr>
              <a:t>. na DKAIM 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D73A3C4-5CA7-04A5-35B2-D1A1E1528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56931"/>
            <a:ext cx="8229600" cy="6103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2000" b="1" i="0" u="none" strike="noStrike" dirty="0">
                <a:solidFill>
                  <a:srgbClr val="000000"/>
                </a:solidFill>
                <a:effectLst/>
              </a:rPr>
              <a:t>26. 11. </a:t>
            </a:r>
          </a:p>
          <a:p>
            <a:r>
              <a:rPr lang="sk-SK" sz="2000" b="0" i="0" u="none" strike="noStrike" dirty="0">
                <a:effectLst/>
              </a:rPr>
              <a:t>preložená na </a:t>
            </a:r>
            <a:r>
              <a:rPr lang="sk-SK" sz="2000" b="1" i="0" u="none" strike="noStrike" dirty="0">
                <a:effectLst/>
              </a:rPr>
              <a:t>DKAIM </a:t>
            </a:r>
            <a:r>
              <a:rPr lang="sk-SK" sz="2000" b="0" i="0" u="none" strike="noStrike" dirty="0">
                <a:effectLst/>
              </a:rPr>
              <a:t>NÚDCH Bratislava</a:t>
            </a:r>
          </a:p>
          <a:p>
            <a:pPr marL="0" indent="0" algn="l">
              <a:buNone/>
            </a:pPr>
            <a:r>
              <a:rPr lang="sk-SK" sz="2000" b="1" i="0" u="none" strike="noStrike" dirty="0">
                <a:solidFill>
                  <a:srgbClr val="000000"/>
                </a:solidFill>
                <a:effectLst/>
              </a:rPr>
              <a:t>27.11.</a:t>
            </a:r>
          </a:p>
          <a:p>
            <a:pPr algn="l">
              <a:lnSpc>
                <a:spcPct val="150000"/>
              </a:lnSpc>
            </a:pPr>
            <a:r>
              <a:rPr lang="sk-SK" sz="2000" b="0" i="0" u="none" strike="noStrike" dirty="0">
                <a:solidFill>
                  <a:srgbClr val="000000"/>
                </a:solidFill>
                <a:effectLst/>
              </a:rPr>
              <a:t>USG: malé množstvo voľnej tekutiny v </a:t>
            </a:r>
            <a:r>
              <a:rPr lang="sk-SK" sz="2000" dirty="0">
                <a:solidFill>
                  <a:srgbClr val="000000"/>
                </a:solidFill>
              </a:rPr>
              <a:t>brušnej dutine (25ml)</a:t>
            </a:r>
            <a:endParaRPr lang="sk-SK" sz="20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000" b="0" i="0" u="none" strike="noStrike" dirty="0" err="1">
                <a:solidFill>
                  <a:srgbClr val="000000"/>
                </a:solidFill>
                <a:effectLst/>
              </a:rPr>
              <a:t>fluidothorax</a:t>
            </a:r>
            <a:r>
              <a:rPr lang="sk-SK" sz="2000" b="0" i="0" u="none" strike="noStrike" dirty="0">
                <a:solidFill>
                  <a:srgbClr val="000000"/>
                </a:solidFill>
                <a:effectLst/>
              </a:rPr>
              <a:t> bilaterálne (Ľ: 65ml- P:5ml)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sk-SK" sz="2000" b="0" i="0" u="none" strike="noStrike" dirty="0">
                <a:solidFill>
                  <a:srgbClr val="000000"/>
                </a:solidFill>
                <a:effectLst/>
              </a:rPr>
              <a:t>Začatá: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000" b="0" i="0" u="none" strike="noStrike" dirty="0">
                <a:solidFill>
                  <a:srgbClr val="000000"/>
                </a:solidFill>
                <a:effectLst/>
              </a:rPr>
              <a:t>hrudná rehabilitácia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000" b="0" i="0" u="none" strike="noStrike" dirty="0">
                <a:solidFill>
                  <a:srgbClr val="000000"/>
                </a:solidFill>
                <a:effectLst/>
              </a:rPr>
              <a:t>perorálny príjem tekutín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sk-SK" sz="2000" b="1" i="0" u="none" strike="noStrike" dirty="0">
                <a:solidFill>
                  <a:srgbClr val="000000"/>
                </a:solidFill>
                <a:effectLst/>
              </a:rPr>
              <a:t>28.11.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000" b="0" i="0" u="none" strike="noStrike" dirty="0">
                <a:solidFill>
                  <a:srgbClr val="000000"/>
                </a:solidFill>
                <a:effectLst/>
              </a:rPr>
              <a:t>odstránenie brušných drénov</a:t>
            </a:r>
          </a:p>
        </p:txBody>
      </p:sp>
    </p:spTree>
    <p:extLst>
      <p:ext uri="{BB962C8B-B14F-4D97-AF65-F5344CB8AC3E}">
        <p14:creationId xmlns:p14="http://schemas.microsoft.com/office/powerpoint/2010/main" val="1247895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09B51D-EA97-B25F-F514-70622EF76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" y="0"/>
            <a:ext cx="8766048" cy="1672819"/>
          </a:xfrm>
        </p:spPr>
        <p:txBody>
          <a:bodyPr>
            <a:normAutofit/>
          </a:bodyPr>
          <a:lstStyle/>
          <a:p>
            <a:pPr marL="0" indent="0"/>
            <a:r>
              <a:rPr lang="sk-SK" sz="36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  <a:t>29.11.</a:t>
            </a:r>
            <a:br>
              <a:rPr lang="sk-SK" sz="36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sk-SK" sz="24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  <a:t>preklad na KDCH</a:t>
            </a:r>
            <a:br>
              <a:rPr lang="sk-SK" sz="3600" b="0" i="0" u="none" strike="noStrike" dirty="0">
                <a:solidFill>
                  <a:srgbClr val="000000"/>
                </a:solidFill>
                <a:effectLst/>
              </a:rPr>
            </a:br>
            <a:endParaRPr lang="sk-SK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119B47C-C004-E3E0-5267-B143424C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042" y="1085851"/>
            <a:ext cx="8503118" cy="6894846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pravidelné sledovanie </a:t>
            </a:r>
            <a:r>
              <a:rPr lang="sk-SK" sz="7400" b="1" i="0" u="none" strike="noStrike" dirty="0">
                <a:solidFill>
                  <a:srgbClr val="000000"/>
                </a:solidFill>
                <a:effectLst/>
              </a:rPr>
              <a:t>VF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kontrola </a:t>
            </a:r>
            <a:r>
              <a:rPr lang="sk-SK" sz="7400" b="1" i="0" u="none" strike="noStrike" dirty="0">
                <a:solidFill>
                  <a:srgbClr val="000000"/>
                </a:solidFill>
                <a:effectLst/>
              </a:rPr>
              <a:t>operačnej rany</a:t>
            </a:r>
            <a:endParaRPr lang="sk-SK" sz="7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sledovanie známok </a:t>
            </a:r>
            <a:r>
              <a:rPr lang="sk-SK" sz="7400" b="1" i="0" u="none" strike="noStrike" dirty="0">
                <a:solidFill>
                  <a:srgbClr val="000000"/>
                </a:solidFill>
                <a:effectLst/>
              </a:rPr>
              <a:t>krvácania a infekcie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monitorovanie laboratórnych parametrov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sk-SK" sz="7400" b="1" dirty="0">
                <a:solidFill>
                  <a:srgbClr val="000000"/>
                </a:solidFill>
              </a:rPr>
              <a:t>Farmakologická liečba 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antibiotická liečba (OPSI)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7400" dirty="0">
                <a:solidFill>
                  <a:srgbClr val="000000"/>
                </a:solidFill>
              </a:rPr>
              <a:t>a</a:t>
            </a: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nalgetiká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7400" dirty="0">
                <a:solidFill>
                  <a:srgbClr val="000000"/>
                </a:solidFill>
              </a:rPr>
              <a:t>vakcinácia </a:t>
            </a:r>
            <a:endParaRPr lang="sk-SK" sz="7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tromboprofylaxia (</a:t>
            </a:r>
            <a:r>
              <a:rPr lang="sk-SK" sz="7400" b="0" i="0" u="none" strike="noStrike" dirty="0" err="1">
                <a:solidFill>
                  <a:srgbClr val="000000"/>
                </a:solidFill>
                <a:effectLst/>
              </a:rPr>
              <a:t>Fraxiparine</a:t>
            </a: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)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sk-SK" sz="7400" b="1" dirty="0" err="1">
                <a:solidFill>
                  <a:srgbClr val="000000"/>
                </a:solidFill>
              </a:rPr>
              <a:t>Vertikalizácia</a:t>
            </a:r>
            <a:endParaRPr lang="sk-SK" sz="7400" b="1" dirty="0">
              <a:solidFill>
                <a:srgbClr val="000000"/>
              </a:solidFill>
            </a:endParaRP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rehabilitácia  a  mobilizácia na lôžku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7400" b="0" i="0" u="none" strike="noStrike" dirty="0">
                <a:solidFill>
                  <a:srgbClr val="000000"/>
                </a:solidFill>
                <a:effectLst/>
              </a:rPr>
              <a:t>postupná </a:t>
            </a:r>
            <a:r>
              <a:rPr lang="sk-SK" sz="7400" b="0" i="0" u="none" strike="noStrike" dirty="0" err="1">
                <a:solidFill>
                  <a:srgbClr val="000000"/>
                </a:solidFill>
                <a:effectLst/>
              </a:rPr>
              <a:t>realimentácia</a:t>
            </a:r>
            <a:endParaRPr lang="sk-SK" sz="7400" b="1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lnSpc>
                <a:spcPct val="170000"/>
              </a:lnSpc>
              <a:buNone/>
            </a:pPr>
            <a:endParaRPr lang="sk-SK" sz="2400" dirty="0">
              <a:solidFill>
                <a:srgbClr val="000000"/>
              </a:solidFill>
            </a:endParaRPr>
          </a:p>
          <a:p>
            <a:pPr marL="0" indent="0" algn="l">
              <a:lnSpc>
                <a:spcPct val="170000"/>
              </a:lnSpc>
              <a:buNone/>
            </a:pPr>
            <a:endParaRPr lang="sk-SK" sz="24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lnSpc>
                <a:spcPct val="170000"/>
              </a:lnSpc>
              <a:buNone/>
            </a:pPr>
            <a:endParaRPr lang="sk-SK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sk-SK" sz="24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sk-SK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endParaRPr lang="sk-SK" b="1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</p:txBody>
      </p:sp>
    </p:spTree>
    <p:extLst>
      <p:ext uri="{BB962C8B-B14F-4D97-AF65-F5344CB8AC3E}">
        <p14:creationId xmlns:p14="http://schemas.microsoft.com/office/powerpoint/2010/main" val="1657894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580643-9E9F-F120-B1EA-05077F072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36884"/>
            <a:ext cx="8229600" cy="950495"/>
          </a:xfrm>
        </p:spPr>
        <p:txBody>
          <a:bodyPr>
            <a:normAutofit fontScale="90000"/>
          </a:bodyPr>
          <a:lstStyle/>
          <a:p>
            <a:br>
              <a:rPr lang="sk-SK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-webkit-standard"/>
              </a:rPr>
            </a:br>
            <a:r>
              <a:rPr lang="sk-SK" sz="3100" b="1" dirty="0">
                <a:solidFill>
                  <a:schemeClr val="accent4">
                    <a:lumMod val="75000"/>
                  </a:schemeClr>
                </a:solidFill>
                <a:latin typeface="-webkit-standard"/>
              </a:rPr>
              <a:t>02</a:t>
            </a:r>
            <a:r>
              <a:rPr lang="sk-SK" sz="31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-webkit-standard"/>
              </a:rPr>
              <a:t>.12.– 9.12</a:t>
            </a:r>
            <a:r>
              <a:rPr lang="sk-SK" sz="31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sk-SK" sz="3100" b="1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C06C962-1415-1AA8-C9E3-3FFF59764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13611"/>
            <a:ext cx="8458200" cy="6169961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sk-SK" sz="3000" b="1" i="0" u="none" strike="noStrike" dirty="0">
                <a:solidFill>
                  <a:srgbClr val="000000"/>
                </a:solidFill>
                <a:effectLst/>
              </a:rPr>
              <a:t>2.12.</a:t>
            </a:r>
          </a:p>
          <a:p>
            <a:pPr>
              <a:lnSpc>
                <a:spcPct val="170000"/>
              </a:lnSpc>
            </a:pPr>
            <a:r>
              <a:rPr lang="sk-SK" sz="3000" dirty="0" err="1">
                <a:solidFill>
                  <a:srgbClr val="000000"/>
                </a:solidFill>
              </a:rPr>
              <a:t>kontr</a:t>
            </a:r>
            <a:r>
              <a:rPr lang="sk-SK" sz="3000" b="1" dirty="0">
                <a:solidFill>
                  <a:srgbClr val="000000"/>
                </a:solidFill>
              </a:rPr>
              <a:t>: </a:t>
            </a:r>
            <a:r>
              <a:rPr lang="sk-SK" sz="3000" b="0" i="0" u="none" strike="noStrike" dirty="0">
                <a:solidFill>
                  <a:srgbClr val="000000"/>
                </a:solidFill>
                <a:effectLst/>
              </a:rPr>
              <a:t>USG bez známok komplikácií po </a:t>
            </a:r>
            <a:r>
              <a:rPr lang="sk-SK" sz="3000" b="0" i="0" u="none" strike="noStrike" dirty="0" err="1">
                <a:solidFill>
                  <a:srgbClr val="000000"/>
                </a:solidFill>
                <a:effectLst/>
              </a:rPr>
              <a:t>splenektómii</a:t>
            </a:r>
            <a:r>
              <a:rPr lang="sk-SK" sz="3000" dirty="0">
                <a:solidFill>
                  <a:srgbClr val="000000"/>
                </a:solidFill>
              </a:rPr>
              <a:t> len v</a:t>
            </a:r>
            <a:r>
              <a:rPr lang="sk-SK" sz="3000" b="0" i="0" u="none" strike="noStrike" dirty="0">
                <a:solidFill>
                  <a:srgbClr val="000000"/>
                </a:solidFill>
                <a:effectLst/>
              </a:rPr>
              <a:t> MP 45 ml čírej kolekcie 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3000" b="0" i="0" u="none" strike="noStrike" dirty="0">
                <a:solidFill>
                  <a:srgbClr val="000000"/>
                </a:solidFill>
                <a:effectLst/>
              </a:rPr>
              <a:t>hematologické konzílium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sk-SK" sz="3000" b="1" i="0" u="none" strike="noStrike" dirty="0">
                <a:solidFill>
                  <a:srgbClr val="000000"/>
                </a:solidFill>
                <a:effectLst/>
              </a:rPr>
              <a:t>5.12. </a:t>
            </a:r>
          </a:p>
          <a:p>
            <a:pPr>
              <a:lnSpc>
                <a:spcPct val="170000"/>
              </a:lnSpc>
            </a:pPr>
            <a:r>
              <a:rPr lang="sk-SK" sz="3000" dirty="0" err="1">
                <a:solidFill>
                  <a:srgbClr val="000000"/>
                </a:solidFill>
              </a:rPr>
              <a:t>k</a:t>
            </a:r>
            <a:r>
              <a:rPr lang="sk-SK" sz="3000" i="0" u="none" strike="noStrike" dirty="0" err="1">
                <a:solidFill>
                  <a:srgbClr val="000000"/>
                </a:solidFill>
                <a:effectLst/>
              </a:rPr>
              <a:t>ontr</a:t>
            </a:r>
            <a:r>
              <a:rPr lang="sk-SK" sz="3000" i="0" u="none" strike="noStrike" dirty="0">
                <a:solidFill>
                  <a:srgbClr val="000000"/>
                </a:solidFill>
                <a:effectLst/>
              </a:rPr>
              <a:t>. KO: </a:t>
            </a:r>
            <a:r>
              <a:rPr lang="sk-SK" sz="3000" b="0" i="0" u="none" strike="noStrike" dirty="0">
                <a:solidFill>
                  <a:srgbClr val="000000"/>
                </a:solidFill>
                <a:effectLst/>
              </a:rPr>
              <a:t>výrazná </a:t>
            </a:r>
            <a:r>
              <a:rPr lang="sk-SK" sz="3000" b="0" i="0" u="none" strike="noStrike" dirty="0" err="1">
                <a:solidFill>
                  <a:srgbClr val="000000"/>
                </a:solidFill>
                <a:effectLst/>
              </a:rPr>
              <a:t>trombocytóza</a:t>
            </a:r>
            <a:r>
              <a:rPr lang="sk-SK" sz="3000" b="0" i="0" u="none" strike="noStrike" dirty="0">
                <a:solidFill>
                  <a:srgbClr val="000000"/>
                </a:solidFill>
                <a:effectLst/>
              </a:rPr>
              <a:t> :</a:t>
            </a:r>
            <a:r>
              <a:rPr lang="sk-SK" sz="3000" dirty="0">
                <a:solidFill>
                  <a:srgbClr val="000000"/>
                </a:solidFill>
                <a:sym typeface="Wingdings" pitchFamily="2" charset="2"/>
              </a:rPr>
              <a:t> (</a:t>
            </a:r>
            <a:r>
              <a:rPr lang="sk-SK" sz="3000" b="0" i="0" u="none" strike="noStrike" dirty="0">
                <a:solidFill>
                  <a:srgbClr val="000000"/>
                </a:solidFill>
                <a:effectLst/>
              </a:rPr>
              <a:t>1193) 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sk-SK" sz="3000" b="1" i="0" u="none" strike="noStrike" dirty="0">
                <a:solidFill>
                  <a:srgbClr val="000000"/>
                </a:solidFill>
                <a:effectLst/>
              </a:rPr>
              <a:t>9.12. </a:t>
            </a:r>
          </a:p>
          <a:p>
            <a:pPr>
              <a:lnSpc>
                <a:spcPct val="170000"/>
              </a:lnSpc>
            </a:pPr>
            <a:r>
              <a:rPr lang="sk-SK" sz="3000" b="0" i="0" u="none" strike="noStrike" dirty="0">
                <a:solidFill>
                  <a:srgbClr val="000000"/>
                </a:solidFill>
                <a:effectLst/>
              </a:rPr>
              <a:t>CT brucha</a:t>
            </a:r>
            <a:r>
              <a:rPr lang="sk-SK" sz="3000" dirty="0">
                <a:solidFill>
                  <a:srgbClr val="000000"/>
                </a:solidFill>
              </a:rPr>
              <a:t>: </a:t>
            </a:r>
            <a:r>
              <a:rPr lang="sk-SK" sz="3000" b="0" i="0" u="none" strike="noStrike" dirty="0">
                <a:solidFill>
                  <a:srgbClr val="000000"/>
                </a:solidFill>
                <a:effectLst/>
              </a:rPr>
              <a:t> bez abscesu a bez aktívneho krvácania, 32 ml voľnej tekutiny v DB</a:t>
            </a:r>
            <a:endParaRPr lang="sk-SK" b="0" i="0" u="none" strike="noStrike" dirty="0">
              <a:solidFill>
                <a:srgbClr val="000000"/>
              </a:solidFill>
              <a:effectLst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82597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520FD6-0E0A-BD30-E2C5-4EA4BD7BD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sk-SK" sz="2700" b="1" spc="-1" dirty="0">
                <a:latin typeface="Calibri Light"/>
                <a:ea typeface="DejaVu Sans"/>
              </a:rPr>
              <a:t>Vyhlásenie o konflikte záujmov autora</a:t>
            </a:r>
            <a:br>
              <a:rPr lang="sk-SK" sz="2700" spc="-1" dirty="0">
                <a:latin typeface="Arial"/>
              </a:rPr>
            </a:br>
            <a:endParaRPr lang="sk-SK" dirty="0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2696F5ED-F96C-1B5B-6E73-46B987EB6443}"/>
              </a:ext>
            </a:extLst>
          </p:cNvPr>
          <p:cNvSpPr txBox="1"/>
          <p:nvPr/>
        </p:nvSpPr>
        <p:spPr>
          <a:xfrm>
            <a:off x="627617" y="1820302"/>
            <a:ext cx="4577316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350" spc="-1" dirty="0">
                <a:solidFill>
                  <a:srgbClr val="000000"/>
                </a:solidFill>
                <a:latin typeface="Calibri"/>
                <a:ea typeface="DejaVu Sans"/>
              </a:rPr>
              <a:t>x   Nemám potenciálny konflikt záujmov</a:t>
            </a:r>
            <a:br>
              <a:rPr lang="sk-SK" sz="1350" spc="-1" dirty="0">
                <a:latin typeface="Arial"/>
              </a:rPr>
            </a:br>
            <a:r>
              <a:rPr lang="sk-SK" sz="1350" spc="-1" dirty="0">
                <a:solidFill>
                  <a:srgbClr val="000000"/>
                </a:solidFill>
                <a:latin typeface="Calibri"/>
                <a:ea typeface="DejaVu Sans"/>
              </a:rPr>
              <a:t>□   Deklarujem nasledujúci konflikt záujmov </a:t>
            </a:r>
          </a:p>
          <a:p>
            <a:r>
              <a:rPr lang="sk-SK" sz="1350" spc="-1" dirty="0">
                <a:solidFill>
                  <a:srgbClr val="000000"/>
                </a:solidFill>
                <a:latin typeface="Calibri"/>
                <a:ea typeface="DejaVu Sans"/>
              </a:rPr>
              <a:t>Podľa UEMS (upravené v zmysle slovenskej legislatívy</a:t>
            </a:r>
            <a:endParaRPr lang="sk-SK" sz="1350" dirty="0"/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CBFC6F8A-5633-CDB4-17FA-487020C9C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948551"/>
              </p:ext>
            </p:extLst>
          </p:nvPr>
        </p:nvGraphicFramePr>
        <p:xfrm>
          <a:off x="683331" y="2752034"/>
          <a:ext cx="5212033" cy="2285904"/>
        </p:xfrm>
        <a:graphic>
          <a:graphicData uri="http://schemas.openxmlformats.org/drawingml/2006/table">
            <a:tbl>
              <a:tblPr/>
              <a:tblGrid>
                <a:gridCol w="2607059">
                  <a:extLst>
                    <a:ext uri="{9D8B030D-6E8A-4147-A177-3AD203B41FA5}">
                      <a16:colId xmlns:a16="http://schemas.microsoft.com/office/drawing/2014/main" val="177749586"/>
                    </a:ext>
                  </a:extLst>
                </a:gridCol>
                <a:gridCol w="2604974">
                  <a:extLst>
                    <a:ext uri="{9D8B030D-6E8A-4147-A177-3AD203B41FA5}">
                      <a16:colId xmlns:a16="http://schemas.microsoft.com/office/drawing/2014/main" val="1976540356"/>
                    </a:ext>
                  </a:extLst>
                </a:gridCol>
              </a:tblGrid>
              <a:tr h="4113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b="1" strike="noStrike" spc="-1" dirty="0">
                          <a:solidFill>
                            <a:srgbClr val="FFFFFF"/>
                          </a:solidFill>
                          <a:latin typeface="Arial"/>
                        </a:rPr>
                        <a:t>Forma finančného prepojenia</a:t>
                      </a:r>
                      <a:endParaRPr lang="sk-SK" sz="1200" b="0" strike="noStrike" spc="-1" dirty="0">
                        <a:latin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b="1" strike="noStrike" spc="-1" dirty="0">
                          <a:solidFill>
                            <a:srgbClr val="FFFFFF"/>
                          </a:solidFill>
                          <a:latin typeface="Arial"/>
                        </a:rPr>
                        <a:t>Spoločnosť </a:t>
                      </a:r>
                      <a:endParaRPr lang="sk-SK" sz="1200" b="0" strike="noStrike" spc="-1" dirty="0">
                        <a:latin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309038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Participácia na klinických štúdiách/firemnom grante</a:t>
                      </a:r>
                      <a:endParaRPr lang="sk-SK" sz="1200" b="0" strike="noStrike" spc="-1" dirty="0">
                        <a:latin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2226118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Nepeňažné plnenie (v zmysle zákona)</a:t>
                      </a:r>
                      <a:endParaRPr lang="sk-SK" sz="1200" b="0" strike="noStrike" spc="-1" dirty="0">
                        <a:latin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831961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Prednášajúci</a:t>
                      </a:r>
                      <a:endParaRPr lang="sk-SK" sz="1200" b="0" strike="noStrike" spc="-1" dirty="0">
                        <a:latin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200" dirty="0"/>
                        <a:t>Žaneta </a:t>
                      </a:r>
                      <a:r>
                        <a:rPr lang="sk-SK" sz="1200" dirty="0" err="1"/>
                        <a:t>Rostásová</a:t>
                      </a:r>
                      <a:endParaRPr lang="sk-SK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59634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Akcionár</a:t>
                      </a:r>
                      <a:endParaRPr lang="sk-SK" sz="1200" b="0" strike="noStrike" spc="-1" dirty="0">
                        <a:latin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82813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Konzultant/odborný poradca</a:t>
                      </a:r>
                      <a:endParaRPr lang="sk-SK" sz="1200" b="0" strike="noStrike" spc="-1" dirty="0">
                        <a:latin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142909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Ostatné príjmy (špecifikovať)</a:t>
                      </a:r>
                      <a:endParaRPr lang="sk-SK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3358"/>
                  </a:ext>
                </a:extLst>
              </a:tr>
            </a:tbl>
          </a:graphicData>
        </a:graphic>
      </p:graphicFrame>
      <p:sp>
        <p:nvSpPr>
          <p:cNvPr id="6" name="BlokTextu 5">
            <a:extLst>
              <a:ext uri="{FF2B5EF4-FFF2-40B4-BE49-F238E27FC236}">
                <a16:creationId xmlns:a16="http://schemas.microsoft.com/office/drawing/2014/main" id="{A611A998-71DF-2AB3-3023-42837AFEC7A0}"/>
              </a:ext>
            </a:extLst>
          </p:cNvPr>
          <p:cNvSpPr txBox="1"/>
          <p:nvPr/>
        </p:nvSpPr>
        <p:spPr>
          <a:xfrm>
            <a:off x="627617" y="1820302"/>
            <a:ext cx="457731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350" spc="-1" dirty="0">
                <a:solidFill>
                  <a:srgbClr val="000000"/>
                </a:solidFill>
                <a:latin typeface="Calibri"/>
                <a:ea typeface="DejaVu Sans"/>
              </a:rPr>
              <a:t>x   Nemám potenciálny konflikt záujmov</a:t>
            </a:r>
            <a:br>
              <a:rPr lang="sk-SK" sz="1350" spc="-1" dirty="0">
                <a:latin typeface="Arial"/>
              </a:rPr>
            </a:br>
            <a:r>
              <a:rPr lang="sk-SK" sz="1350" spc="-1" dirty="0">
                <a:solidFill>
                  <a:srgbClr val="000000"/>
                </a:solidFill>
                <a:latin typeface="Calibri"/>
                <a:ea typeface="DejaVu Sans"/>
              </a:rPr>
              <a:t>□   Deklarujem nasledujúci konflikt záujmov </a:t>
            </a:r>
            <a:endParaRPr lang="sk-SK" sz="135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72AD735-D892-3517-5D80-3C97EE83FBE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300239" y="2894130"/>
            <a:ext cx="1088640" cy="534870"/>
          </a:xfrm>
          <a:prstGeom prst="rect">
            <a:avLst/>
          </a:prstGeom>
          <a:ln w="9360">
            <a:noFill/>
          </a:ln>
        </p:spPr>
      </p:pic>
      <p:pic>
        <p:nvPicPr>
          <p:cNvPr id="8" name="Obrázok 7" descr="Obrázok, na ktorom je písmo, logo, grafika, biely&#10;&#10;Automaticky generovaný popis">
            <a:extLst>
              <a:ext uri="{FF2B5EF4-FFF2-40B4-BE49-F238E27FC236}">
                <a16:creationId xmlns:a16="http://schemas.microsoft.com/office/drawing/2014/main" id="{812FDEF7-47E7-AEF2-EDC4-5D5B598F7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629" y="3698688"/>
            <a:ext cx="1399861" cy="93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37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24E293-C8AF-9ADD-45F1-9E4BAFF0B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772" y="-138224"/>
            <a:ext cx="8229600" cy="1143000"/>
          </a:xfrm>
        </p:spPr>
        <p:txBody>
          <a:bodyPr>
            <a:normAutofit/>
          </a:bodyPr>
          <a:lstStyle/>
          <a:p>
            <a:r>
              <a:rPr lang="sk-SK" sz="4000" b="1" dirty="0">
                <a:solidFill>
                  <a:schemeClr val="accent4">
                    <a:lumMod val="75000"/>
                  </a:schemeClr>
                </a:solidFill>
              </a:rPr>
              <a:t>Príprava na prepustenie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DA7ED97-6667-6EB4-F45E-1848CE578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772" y="893135"/>
            <a:ext cx="8676168" cy="6134986"/>
          </a:xfrm>
        </p:spPr>
        <p:txBody>
          <a:bodyPr>
            <a:normAutofit fontScale="325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sk-SK" sz="5500" b="1" i="0" u="none" strike="noStrike" dirty="0">
                <a:solidFill>
                  <a:srgbClr val="000000"/>
                </a:solidFill>
                <a:effectLst/>
              </a:rPr>
              <a:t>12.12. -  </a:t>
            </a:r>
            <a:r>
              <a:rPr lang="sk-SK" sz="5500" b="0" i="0" u="none" strike="noStrike" dirty="0">
                <a:solidFill>
                  <a:srgbClr val="000000"/>
                </a:solidFill>
                <a:effectLst/>
              </a:rPr>
              <a:t>USG: regresia tekutinových kolekcií, bez komplikácií v lôžku po slezine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b="0" i="0" u="none" strike="noStrike" dirty="0">
                <a:solidFill>
                  <a:srgbClr val="000000"/>
                </a:solidFill>
                <a:effectLst/>
              </a:rPr>
              <a:t>stabilný krvný obraz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b="0" i="0" u="none" strike="noStrike" dirty="0">
                <a:solidFill>
                  <a:srgbClr val="000000"/>
                </a:solidFill>
                <a:effectLst/>
              </a:rPr>
              <a:t>regresia zápalových parametrov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sk-SK" sz="5500" b="1" dirty="0">
                <a:solidFill>
                  <a:srgbClr val="000000"/>
                </a:solidFill>
              </a:rPr>
              <a:t>Nastavená liečba :</a:t>
            </a:r>
            <a:endParaRPr lang="sk-SK" sz="5500" b="1" i="0" u="none" strike="noStrike" dirty="0">
              <a:solidFill>
                <a:srgbClr val="000000"/>
              </a:solidFill>
              <a:effectLst/>
            </a:endParaRP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dirty="0">
                <a:solidFill>
                  <a:srgbClr val="000000"/>
                </a:solidFill>
              </a:rPr>
              <a:t> </a:t>
            </a:r>
            <a:r>
              <a:rPr lang="sk-SK" sz="5500" dirty="0" err="1">
                <a:solidFill>
                  <a:srgbClr val="000000"/>
                </a:solidFill>
              </a:rPr>
              <a:t>antiagregačná</a:t>
            </a:r>
            <a:r>
              <a:rPr lang="sk-SK" sz="5500" dirty="0">
                <a:solidFill>
                  <a:srgbClr val="000000"/>
                </a:solidFill>
              </a:rPr>
              <a:t>  (</a:t>
            </a:r>
            <a:r>
              <a:rPr lang="sk-SK" sz="5500" dirty="0" err="1">
                <a:solidFill>
                  <a:srgbClr val="000000"/>
                </a:solidFill>
              </a:rPr>
              <a:t>Anopyrin</a:t>
            </a:r>
            <a:r>
              <a:rPr lang="sk-SK" sz="5500" dirty="0">
                <a:solidFill>
                  <a:srgbClr val="000000"/>
                </a:solidFill>
              </a:rPr>
              <a:t>)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dirty="0">
                <a:solidFill>
                  <a:srgbClr val="000000"/>
                </a:solidFill>
              </a:rPr>
              <a:t>  antibiotická (V PNC)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b="0" i="0" u="none" strike="noStrike" dirty="0">
                <a:solidFill>
                  <a:srgbClr val="000000"/>
                </a:solidFill>
                <a:effectLst/>
              </a:rPr>
              <a:t>  rehabilitačná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sk-SK" sz="5500" b="1" i="0" u="none" strike="noStrike" dirty="0">
                <a:solidFill>
                  <a:srgbClr val="000000"/>
                </a:solidFill>
                <a:effectLst/>
              </a:rPr>
              <a:t>Edukácia 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dirty="0">
                <a:solidFill>
                  <a:srgbClr val="000000"/>
                </a:solidFill>
              </a:rPr>
              <a:t>r</a:t>
            </a:r>
            <a:r>
              <a:rPr lang="sk-SK" sz="5500" b="0" i="0" u="none" strike="noStrike" dirty="0">
                <a:solidFill>
                  <a:srgbClr val="000000"/>
                </a:solidFill>
                <a:effectLst/>
              </a:rPr>
              <a:t>iziko a prevencia infekcií po </a:t>
            </a:r>
            <a:r>
              <a:rPr lang="sk-SK" sz="5500" b="0" i="0" u="none" strike="noStrike" dirty="0" err="1">
                <a:solidFill>
                  <a:srgbClr val="000000"/>
                </a:solidFill>
                <a:effectLst/>
              </a:rPr>
              <a:t>splenektómii</a:t>
            </a:r>
            <a:endParaRPr lang="sk-SK" sz="55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b="0" i="0" u="none" strike="noStrike" dirty="0">
                <a:solidFill>
                  <a:srgbClr val="000000"/>
                </a:solidFill>
                <a:effectLst/>
              </a:rPr>
              <a:t>antibiotická profylaxia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b="0" i="0" u="none" strike="noStrike" dirty="0">
                <a:solidFill>
                  <a:srgbClr val="000000"/>
                </a:solidFill>
                <a:effectLst/>
              </a:rPr>
              <a:t>nutnosť hematologických kontrol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sk-SK" sz="5500" b="0" i="0" u="none" strike="noStrike" dirty="0">
                <a:solidFill>
                  <a:srgbClr val="000000"/>
                </a:solidFill>
                <a:effectLst/>
              </a:rPr>
              <a:t>podpora pri postupnom návrate k bežným aktivitám</a:t>
            </a:r>
          </a:p>
          <a:p>
            <a:pPr algn="l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sk-SK" sz="4900" b="0" i="0" u="none" strike="noStrike" dirty="0">
              <a:solidFill>
                <a:srgbClr val="000000"/>
              </a:solidFill>
              <a:effectLst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46206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95408913-B323-422F-B521-2957A5B7F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A770EBD-5B77-46EC-BF58-EF27ACD6B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194" y="0"/>
            <a:ext cx="5474982" cy="6858000"/>
          </a:xfrm>
          <a:custGeom>
            <a:avLst/>
            <a:gdLst>
              <a:gd name="connsiteX0" fmla="*/ 1008599 w 7299977"/>
              <a:gd name="connsiteY0" fmla="*/ 0 h 6858000"/>
              <a:gd name="connsiteX1" fmla="*/ 4420653 w 7299977"/>
              <a:gd name="connsiteY1" fmla="*/ 0 h 6858000"/>
              <a:gd name="connsiteX2" fmla="*/ 5511704 w 7299977"/>
              <a:gd name="connsiteY2" fmla="*/ 0 h 6858000"/>
              <a:gd name="connsiteX3" fmla="*/ 7299977 w 7299977"/>
              <a:gd name="connsiteY3" fmla="*/ 0 h 6858000"/>
              <a:gd name="connsiteX4" fmla="*/ 7299977 w 7299977"/>
              <a:gd name="connsiteY4" fmla="*/ 6858000 h 6858000"/>
              <a:gd name="connsiteX5" fmla="*/ 5511704 w 7299977"/>
              <a:gd name="connsiteY5" fmla="*/ 6858000 h 6858000"/>
              <a:gd name="connsiteX6" fmla="*/ 4420653 w 7299977"/>
              <a:gd name="connsiteY6" fmla="*/ 6858000 h 6858000"/>
              <a:gd name="connsiteX7" fmla="*/ 1592997 w 7299977"/>
              <a:gd name="connsiteY7" fmla="*/ 6858000 h 6858000"/>
              <a:gd name="connsiteX8" fmla="*/ 1232473 w 7299977"/>
              <a:gd name="connsiteY8" fmla="*/ 6658805 h 6858000"/>
              <a:gd name="connsiteX9" fmla="*/ 1075471 w 7299977"/>
              <a:gd name="connsiteY9" fmla="*/ 6431153 h 6858000"/>
              <a:gd name="connsiteX10" fmla="*/ 1020229 w 7299977"/>
              <a:gd name="connsiteY10" fmla="*/ 6367127 h 6858000"/>
              <a:gd name="connsiteX11" fmla="*/ 883579 w 7299977"/>
              <a:gd name="connsiteY11" fmla="*/ 6281757 h 6858000"/>
              <a:gd name="connsiteX12" fmla="*/ 645167 w 7299977"/>
              <a:gd name="connsiteY12" fmla="*/ 6100347 h 6858000"/>
              <a:gd name="connsiteX13" fmla="*/ 732391 w 7299977"/>
              <a:gd name="connsiteY13" fmla="*/ 6057663 h 6858000"/>
              <a:gd name="connsiteX14" fmla="*/ 985339 w 7299977"/>
              <a:gd name="connsiteY14" fmla="*/ 6167932 h 6858000"/>
              <a:gd name="connsiteX15" fmla="*/ 1168509 w 7299977"/>
              <a:gd name="connsiteY15" fmla="*/ 6196388 h 6858000"/>
              <a:gd name="connsiteX16" fmla="*/ 909746 w 7299977"/>
              <a:gd name="connsiteY16" fmla="*/ 6004307 h 6858000"/>
              <a:gd name="connsiteX17" fmla="*/ 659704 w 7299977"/>
              <a:gd name="connsiteY17" fmla="*/ 5755314 h 6858000"/>
              <a:gd name="connsiteX18" fmla="*/ 851597 w 7299977"/>
              <a:gd name="connsiteY18" fmla="*/ 5801555 h 6858000"/>
              <a:gd name="connsiteX19" fmla="*/ 860319 w 7299977"/>
              <a:gd name="connsiteY19" fmla="*/ 5769542 h 6858000"/>
              <a:gd name="connsiteX20" fmla="*/ 691686 w 7299977"/>
              <a:gd name="connsiteY20" fmla="*/ 5474306 h 6858000"/>
              <a:gd name="connsiteX21" fmla="*/ 610278 w 7299977"/>
              <a:gd name="connsiteY21" fmla="*/ 5353367 h 6858000"/>
              <a:gd name="connsiteX22" fmla="*/ 238123 w 7299977"/>
              <a:gd name="connsiteY22" fmla="*/ 4994104 h 6858000"/>
              <a:gd name="connsiteX23" fmla="*/ 592833 w 7299977"/>
              <a:gd name="connsiteY23" fmla="*/ 5154171 h 6858000"/>
              <a:gd name="connsiteX24" fmla="*/ 226494 w 7299977"/>
              <a:gd name="connsiteY24" fmla="*/ 4805580 h 6858000"/>
              <a:gd name="connsiteX25" fmla="*/ 49139 w 7299977"/>
              <a:gd name="connsiteY25" fmla="*/ 4677526 h 6858000"/>
              <a:gd name="connsiteX26" fmla="*/ 5527 w 7299977"/>
              <a:gd name="connsiteY26" fmla="*/ 4602828 h 6858000"/>
              <a:gd name="connsiteX27" fmla="*/ 84029 w 7299977"/>
              <a:gd name="connsiteY27" fmla="*/ 4585042 h 6858000"/>
              <a:gd name="connsiteX28" fmla="*/ 325347 w 7299977"/>
              <a:gd name="connsiteY28" fmla="*/ 4613499 h 6858000"/>
              <a:gd name="connsiteX29" fmla="*/ 25879 w 7299977"/>
              <a:gd name="connsiteY29" fmla="*/ 4378734 h 6858000"/>
              <a:gd name="connsiteX30" fmla="*/ 249753 w 7299977"/>
              <a:gd name="connsiteY30" fmla="*/ 4414305 h 6858000"/>
              <a:gd name="connsiteX31" fmla="*/ 313718 w 7299977"/>
              <a:gd name="connsiteY31" fmla="*/ 4321821 h 6858000"/>
              <a:gd name="connsiteX32" fmla="*/ 418386 w 7299977"/>
              <a:gd name="connsiteY32" fmla="*/ 4172424 h 6858000"/>
              <a:gd name="connsiteX33" fmla="*/ 491072 w 7299977"/>
              <a:gd name="connsiteY33" fmla="*/ 4090612 h 6858000"/>
              <a:gd name="connsiteX34" fmla="*/ 520147 w 7299977"/>
              <a:gd name="connsiteY34" fmla="*/ 3827390 h 6858000"/>
              <a:gd name="connsiteX35" fmla="*/ 459090 w 7299977"/>
              <a:gd name="connsiteY35" fmla="*/ 3539269 h 6858000"/>
              <a:gd name="connsiteX36" fmla="*/ 290458 w 7299977"/>
              <a:gd name="connsiteY36" fmla="*/ 3393429 h 6858000"/>
              <a:gd name="connsiteX37" fmla="*/ 339884 w 7299977"/>
              <a:gd name="connsiteY37" fmla="*/ 3229805 h 6858000"/>
              <a:gd name="connsiteX38" fmla="*/ 697501 w 7299977"/>
              <a:gd name="connsiteY38" fmla="*/ 3329402 h 6858000"/>
              <a:gd name="connsiteX39" fmla="*/ 165437 w 7299977"/>
              <a:gd name="connsiteY39" fmla="*/ 2941684 h 6858000"/>
              <a:gd name="connsiteX40" fmla="*/ 255568 w 7299977"/>
              <a:gd name="connsiteY40" fmla="*/ 2923898 h 6858000"/>
              <a:gd name="connsiteX41" fmla="*/ 578296 w 7299977"/>
              <a:gd name="connsiteY41" fmla="*/ 2703362 h 6858000"/>
              <a:gd name="connsiteX42" fmla="*/ 595740 w 7299977"/>
              <a:gd name="connsiteY42" fmla="*/ 2692689 h 6858000"/>
              <a:gd name="connsiteX43" fmla="*/ 650982 w 7299977"/>
              <a:gd name="connsiteY43" fmla="*/ 2553965 h 6858000"/>
              <a:gd name="connsiteX44" fmla="*/ 825429 w 7299977"/>
              <a:gd name="connsiteY44" fmla="*/ 2532623 h 6858000"/>
              <a:gd name="connsiteX45" fmla="*/ 970802 w 7299977"/>
              <a:gd name="connsiteY45" fmla="*/ 2564636 h 6858000"/>
              <a:gd name="connsiteX46" fmla="*/ 1127805 w 7299977"/>
              <a:gd name="connsiteY46" fmla="*/ 2525509 h 6858000"/>
              <a:gd name="connsiteX47" fmla="*/ 1267362 w 7299977"/>
              <a:gd name="connsiteY47" fmla="*/ 2543294 h 6858000"/>
              <a:gd name="connsiteX48" fmla="*/ 1386568 w 7299977"/>
              <a:gd name="connsiteY48" fmla="*/ 2518395 h 6858000"/>
              <a:gd name="connsiteX49" fmla="*/ 1270270 w 7299977"/>
              <a:gd name="connsiteY49" fmla="*/ 2401012 h 6858000"/>
              <a:gd name="connsiteX50" fmla="*/ 1107453 w 7299977"/>
              <a:gd name="connsiteY50" fmla="*/ 2401012 h 6858000"/>
              <a:gd name="connsiteX51" fmla="*/ 991154 w 7299977"/>
              <a:gd name="connsiteY51" fmla="*/ 2326314 h 6858000"/>
              <a:gd name="connsiteX52" fmla="*/ 880671 w 7299977"/>
              <a:gd name="connsiteY52" fmla="*/ 2191146 h 6858000"/>
              <a:gd name="connsiteX53" fmla="*/ 491072 w 7299977"/>
              <a:gd name="connsiteY53" fmla="*/ 1974165 h 6858000"/>
              <a:gd name="connsiteX54" fmla="*/ 421293 w 7299977"/>
              <a:gd name="connsiteY54" fmla="*/ 1892353 h 6858000"/>
              <a:gd name="connsiteX55" fmla="*/ 1531941 w 7299977"/>
              <a:gd name="connsiteY55" fmla="*/ 2208931 h 6858000"/>
              <a:gd name="connsiteX56" fmla="*/ 1188861 w 7299977"/>
              <a:gd name="connsiteY56" fmla="*/ 2077320 h 6858000"/>
              <a:gd name="connsiteX57" fmla="*/ 1421458 w 7299977"/>
              <a:gd name="connsiteY57" fmla="*/ 2102219 h 6858000"/>
              <a:gd name="connsiteX58" fmla="*/ 1549386 w 7299977"/>
              <a:gd name="connsiteY58" fmla="*/ 2013292 h 6858000"/>
              <a:gd name="connsiteX59" fmla="*/ 1549386 w 7299977"/>
              <a:gd name="connsiteY59" fmla="*/ 1984836 h 6858000"/>
              <a:gd name="connsiteX60" fmla="*/ 1453440 w 7299977"/>
              <a:gd name="connsiteY60" fmla="*/ 1903025 h 6858000"/>
              <a:gd name="connsiteX61" fmla="*/ 1398198 w 7299977"/>
              <a:gd name="connsiteY61" fmla="*/ 1849668 h 6858000"/>
              <a:gd name="connsiteX62" fmla="*/ 1247011 w 7299977"/>
              <a:gd name="connsiteY62" fmla="*/ 1657587 h 6858000"/>
              <a:gd name="connsiteX63" fmla="*/ 1354586 w 7299977"/>
              <a:gd name="connsiteY63" fmla="*/ 1636245 h 6858000"/>
              <a:gd name="connsiteX64" fmla="*/ 1395290 w 7299977"/>
              <a:gd name="connsiteY64" fmla="*/ 1597117 h 6858000"/>
              <a:gd name="connsiteX65" fmla="*/ 1366216 w 7299977"/>
              <a:gd name="connsiteY65" fmla="*/ 1540204 h 6858000"/>
              <a:gd name="connsiteX66" fmla="*/ 1031858 w 7299977"/>
              <a:gd name="connsiteY66" fmla="*/ 1365909 h 6858000"/>
              <a:gd name="connsiteX67" fmla="*/ 1005692 w 7299977"/>
              <a:gd name="connsiteY67" fmla="*/ 1230741 h 6858000"/>
              <a:gd name="connsiteX68" fmla="*/ 1069655 w 7299977"/>
              <a:gd name="connsiteY68" fmla="*/ 1209399 h 6858000"/>
              <a:gd name="connsiteX69" fmla="*/ 1142342 w 7299977"/>
              <a:gd name="connsiteY69" fmla="*/ 1220069 h 6858000"/>
              <a:gd name="connsiteX70" fmla="*/ 1084193 w 7299977"/>
              <a:gd name="connsiteY70" fmla="*/ 1113358 h 6858000"/>
              <a:gd name="connsiteX71" fmla="*/ 848689 w 7299977"/>
              <a:gd name="connsiteY71" fmla="*/ 1006647 h 6858000"/>
              <a:gd name="connsiteX72" fmla="*/ 805077 w 7299977"/>
              <a:gd name="connsiteY72" fmla="*/ 949734 h 6858000"/>
              <a:gd name="connsiteX73" fmla="*/ 863226 w 7299977"/>
              <a:gd name="connsiteY73" fmla="*/ 921277 h 6858000"/>
              <a:gd name="connsiteX74" fmla="*/ 906838 w 7299977"/>
              <a:gd name="connsiteY74" fmla="*/ 910606 h 6858000"/>
              <a:gd name="connsiteX75" fmla="*/ 5527 w 7299977"/>
              <a:gd name="connsiteY75" fmla="*/ 465975 h 6858000"/>
              <a:gd name="connsiteX76" fmla="*/ 209049 w 7299977"/>
              <a:gd name="connsiteY76" fmla="*/ 462417 h 6858000"/>
              <a:gd name="connsiteX77" fmla="*/ 409664 w 7299977"/>
              <a:gd name="connsiteY77" fmla="*/ 533558 h 6858000"/>
              <a:gd name="connsiteX78" fmla="*/ 621908 w 7299977"/>
              <a:gd name="connsiteY78" fmla="*/ 522887 h 6858000"/>
              <a:gd name="connsiteX79" fmla="*/ 822522 w 7299977"/>
              <a:gd name="connsiteY79" fmla="*/ 558458 h 6858000"/>
              <a:gd name="connsiteX80" fmla="*/ 996969 w 7299977"/>
              <a:gd name="connsiteY80" fmla="*/ 558458 h 6858000"/>
              <a:gd name="connsiteX81" fmla="*/ 834151 w 7299977"/>
              <a:gd name="connsiteY81" fmla="*/ 505101 h 6858000"/>
              <a:gd name="connsiteX82" fmla="*/ 773095 w 7299977"/>
              <a:gd name="connsiteY82" fmla="*/ 416176 h 6858000"/>
              <a:gd name="connsiteX83" fmla="*/ 793447 w 7299977"/>
              <a:gd name="connsiteY83" fmla="*/ 334364 h 6858000"/>
              <a:gd name="connsiteX84" fmla="*/ 860319 w 7299977"/>
              <a:gd name="connsiteY84" fmla="*/ 359262 h 6858000"/>
              <a:gd name="connsiteX85" fmla="*/ 938820 w 7299977"/>
              <a:gd name="connsiteY85" fmla="*/ 451747 h 6858000"/>
              <a:gd name="connsiteX86" fmla="*/ 956265 w 7299977"/>
              <a:gd name="connsiteY86" fmla="*/ 394834 h 6858000"/>
              <a:gd name="connsiteX87" fmla="*/ 1002784 w 7299977"/>
              <a:gd name="connsiteY87" fmla="*/ 352148 h 6858000"/>
              <a:gd name="connsiteX88" fmla="*/ 1270270 w 7299977"/>
              <a:gd name="connsiteY88" fmla="*/ 373491 h 6858000"/>
              <a:gd name="connsiteX89" fmla="*/ 1092915 w 7299977"/>
              <a:gd name="connsiteY89" fmla="*/ 192082 h 6858000"/>
              <a:gd name="connsiteX90" fmla="*/ 979525 w 7299977"/>
              <a:gd name="connsiteY90" fmla="*/ 163625 h 6858000"/>
              <a:gd name="connsiteX91" fmla="*/ 953358 w 7299977"/>
              <a:gd name="connsiteY91" fmla="*/ 88927 h 6858000"/>
              <a:gd name="connsiteX92" fmla="*/ 1005692 w 7299977"/>
              <a:gd name="connsiteY92" fmla="*/ 71141 h 6858000"/>
              <a:gd name="connsiteX93" fmla="*/ 1267362 w 7299977"/>
              <a:gd name="connsiteY93" fmla="*/ 135168 h 6858000"/>
              <a:gd name="connsiteX94" fmla="*/ 1310975 w 7299977"/>
              <a:gd name="connsiteY94" fmla="*/ 110269 h 6858000"/>
              <a:gd name="connsiteX95" fmla="*/ 1008599 w 7299977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299977" h="685800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1065749"/>
            <a:ext cx="2187703" cy="4726502"/>
          </a:xfrm>
        </p:spPr>
        <p:txBody>
          <a:bodyPr>
            <a:normAutofit/>
          </a:bodyPr>
          <a:lstStyle/>
          <a:p>
            <a:pPr>
              <a:defRPr sz="2800" b="1">
                <a:solidFill>
                  <a:srgbClr val="003366"/>
                </a:solidFill>
                <a:latin typeface="Segoe UI"/>
              </a:defRPr>
            </a:pPr>
            <a:r>
              <a:rPr lang="sk-SK" sz="2800" dirty="0">
                <a:solidFill>
                  <a:schemeClr val="accent4">
                    <a:lumMod val="75000"/>
                  </a:schemeClr>
                </a:solidFill>
              </a:rPr>
              <a:t>Zhrnutie</a:t>
            </a:r>
            <a:r>
              <a:rPr lang="sk-SK" sz="28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0368" y="713313"/>
            <a:ext cx="5474982" cy="5431376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i="0" u="none" strike="noStrike" dirty="0">
                <a:effectLst/>
              </a:rPr>
              <a:t>🚑 1 dopravná nehoda</a:t>
            </a:r>
            <a:endParaRPr lang="sk-SK" sz="2400" dirty="0"/>
          </a:p>
          <a:p>
            <a:pPr marL="0" indent="0">
              <a:lnSpc>
                <a:spcPct val="150000"/>
              </a:lnSpc>
              <a:buNone/>
            </a:pPr>
            <a:r>
              <a:rPr lang="sk-SK" sz="2400" i="0" u="none" strike="noStrike" dirty="0">
                <a:effectLst/>
              </a:rPr>
              <a:t>🔪 1 urgentná operácia</a:t>
            </a:r>
            <a:endParaRPr lang="sk-SK" sz="2400" dirty="0"/>
          </a:p>
          <a:p>
            <a:pPr marL="0" indent="0">
              <a:lnSpc>
                <a:spcPct val="150000"/>
              </a:lnSpc>
              <a:buNone/>
            </a:pPr>
            <a:r>
              <a:rPr lang="sk-SK" sz="2400" i="0" u="none" strike="noStrike" dirty="0">
                <a:effectLst/>
              </a:rPr>
              <a:t>🏨 3 oddelenia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i="0" u="none" strike="noStrike" dirty="0">
                <a:effectLst/>
              </a:rPr>
              <a:t>🩸 1 život ohrozujúce krvácanie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i="0" u="none" strike="noStrike" dirty="0">
                <a:effectLst/>
              </a:rPr>
              <a:t>🫁 3 hrudné komplikácie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i="0" u="none" strike="noStrike" dirty="0">
                <a:effectLst/>
              </a:rPr>
              <a:t>🦴 3 zlomeniny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i="0" u="none" strike="noStrike" dirty="0">
                <a:effectLst/>
              </a:rPr>
              <a:t>💊 1 rok antibiotickej profylaxie</a:t>
            </a:r>
            <a:br>
              <a:rPr lang="sk-SK" sz="2400" i="0" u="none" strike="noStrike" dirty="0">
                <a:effectLst/>
              </a:rPr>
            </a:br>
            <a:r>
              <a:rPr lang="sk-SK" sz="2400" i="0" u="none" strike="noStrike" dirty="0">
                <a:effectLst/>
              </a:rPr>
              <a:t>❤️ 1 zachránený život</a:t>
            </a:r>
          </a:p>
          <a:p>
            <a:pPr>
              <a:lnSpc>
                <a:spcPct val="90000"/>
              </a:lnSpc>
              <a:defRPr sz="2000">
                <a:solidFill>
                  <a:srgbClr val="1E1E1E"/>
                </a:solidFill>
                <a:latin typeface="Segoe UI"/>
              </a:defRPr>
            </a:pPr>
            <a:endParaRPr lang="sk-SK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AD0E5-9C98-8ED1-793C-EA7B54B4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BC22862-DFCB-0C37-19A3-5F5B08B96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k-SK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 </a:t>
            </a:r>
            <a:r>
              <a:rPr lang="sk-SK" dirty="0">
                <a:solidFill>
                  <a:srgbClr val="000000"/>
                </a:solidFill>
                <a:latin typeface="-webkit-standard"/>
              </a:rPr>
              <a:t>„Radšej prísť o pár minút neskôr, ako neprísť     vôbec. Jazdime zodpovedne a bezpečne.“</a:t>
            </a:r>
          </a:p>
          <a:p>
            <a:pPr marL="0" indent="0">
              <a:buNone/>
            </a:pPr>
            <a:endParaRPr lang="sk-SK" dirty="0">
              <a:solidFill>
                <a:srgbClr val="000000"/>
              </a:solidFill>
              <a:latin typeface="-webkit-standard"/>
            </a:endParaRPr>
          </a:p>
          <a:p>
            <a:endParaRPr lang="sk-SK" dirty="0">
              <a:solidFill>
                <a:srgbClr val="000000"/>
              </a:solidFill>
              <a:latin typeface="-webkit-standard"/>
            </a:endParaRPr>
          </a:p>
          <a:p>
            <a:pPr marL="0" indent="0">
              <a:buNone/>
            </a:pPr>
            <a:r>
              <a:rPr lang="sk-SK" dirty="0">
                <a:solidFill>
                  <a:schemeClr val="accent4">
                    <a:lumMod val="75000"/>
                  </a:schemeClr>
                </a:solidFill>
                <a:latin typeface="-webkit-standard"/>
              </a:rPr>
              <a:t>               </a:t>
            </a:r>
            <a:r>
              <a:rPr lang="sk-SK" sz="40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ĎAKUJEM ZA POZORNOSŤ </a:t>
            </a:r>
          </a:p>
        </p:txBody>
      </p:sp>
    </p:spTree>
    <p:extLst>
      <p:ext uri="{BB962C8B-B14F-4D97-AF65-F5344CB8AC3E}">
        <p14:creationId xmlns:p14="http://schemas.microsoft.com/office/powerpoint/2010/main" val="2323216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5408913-B323-422F-B521-2957A5B7F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770EBD-5B77-46EC-BF58-EF27ACD6B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194" y="0"/>
            <a:ext cx="5474982" cy="6858000"/>
          </a:xfrm>
          <a:custGeom>
            <a:avLst/>
            <a:gdLst>
              <a:gd name="connsiteX0" fmla="*/ 1008599 w 7299977"/>
              <a:gd name="connsiteY0" fmla="*/ 0 h 6858000"/>
              <a:gd name="connsiteX1" fmla="*/ 4420653 w 7299977"/>
              <a:gd name="connsiteY1" fmla="*/ 0 h 6858000"/>
              <a:gd name="connsiteX2" fmla="*/ 5511704 w 7299977"/>
              <a:gd name="connsiteY2" fmla="*/ 0 h 6858000"/>
              <a:gd name="connsiteX3" fmla="*/ 7299977 w 7299977"/>
              <a:gd name="connsiteY3" fmla="*/ 0 h 6858000"/>
              <a:gd name="connsiteX4" fmla="*/ 7299977 w 7299977"/>
              <a:gd name="connsiteY4" fmla="*/ 6858000 h 6858000"/>
              <a:gd name="connsiteX5" fmla="*/ 5511704 w 7299977"/>
              <a:gd name="connsiteY5" fmla="*/ 6858000 h 6858000"/>
              <a:gd name="connsiteX6" fmla="*/ 4420653 w 7299977"/>
              <a:gd name="connsiteY6" fmla="*/ 6858000 h 6858000"/>
              <a:gd name="connsiteX7" fmla="*/ 1592997 w 7299977"/>
              <a:gd name="connsiteY7" fmla="*/ 6858000 h 6858000"/>
              <a:gd name="connsiteX8" fmla="*/ 1232473 w 7299977"/>
              <a:gd name="connsiteY8" fmla="*/ 6658805 h 6858000"/>
              <a:gd name="connsiteX9" fmla="*/ 1075471 w 7299977"/>
              <a:gd name="connsiteY9" fmla="*/ 6431153 h 6858000"/>
              <a:gd name="connsiteX10" fmla="*/ 1020229 w 7299977"/>
              <a:gd name="connsiteY10" fmla="*/ 6367127 h 6858000"/>
              <a:gd name="connsiteX11" fmla="*/ 883579 w 7299977"/>
              <a:gd name="connsiteY11" fmla="*/ 6281757 h 6858000"/>
              <a:gd name="connsiteX12" fmla="*/ 645167 w 7299977"/>
              <a:gd name="connsiteY12" fmla="*/ 6100347 h 6858000"/>
              <a:gd name="connsiteX13" fmla="*/ 732391 w 7299977"/>
              <a:gd name="connsiteY13" fmla="*/ 6057663 h 6858000"/>
              <a:gd name="connsiteX14" fmla="*/ 985339 w 7299977"/>
              <a:gd name="connsiteY14" fmla="*/ 6167932 h 6858000"/>
              <a:gd name="connsiteX15" fmla="*/ 1168509 w 7299977"/>
              <a:gd name="connsiteY15" fmla="*/ 6196388 h 6858000"/>
              <a:gd name="connsiteX16" fmla="*/ 909746 w 7299977"/>
              <a:gd name="connsiteY16" fmla="*/ 6004307 h 6858000"/>
              <a:gd name="connsiteX17" fmla="*/ 659704 w 7299977"/>
              <a:gd name="connsiteY17" fmla="*/ 5755314 h 6858000"/>
              <a:gd name="connsiteX18" fmla="*/ 851597 w 7299977"/>
              <a:gd name="connsiteY18" fmla="*/ 5801555 h 6858000"/>
              <a:gd name="connsiteX19" fmla="*/ 860319 w 7299977"/>
              <a:gd name="connsiteY19" fmla="*/ 5769542 h 6858000"/>
              <a:gd name="connsiteX20" fmla="*/ 691686 w 7299977"/>
              <a:gd name="connsiteY20" fmla="*/ 5474306 h 6858000"/>
              <a:gd name="connsiteX21" fmla="*/ 610278 w 7299977"/>
              <a:gd name="connsiteY21" fmla="*/ 5353367 h 6858000"/>
              <a:gd name="connsiteX22" fmla="*/ 238123 w 7299977"/>
              <a:gd name="connsiteY22" fmla="*/ 4994104 h 6858000"/>
              <a:gd name="connsiteX23" fmla="*/ 592833 w 7299977"/>
              <a:gd name="connsiteY23" fmla="*/ 5154171 h 6858000"/>
              <a:gd name="connsiteX24" fmla="*/ 226494 w 7299977"/>
              <a:gd name="connsiteY24" fmla="*/ 4805580 h 6858000"/>
              <a:gd name="connsiteX25" fmla="*/ 49139 w 7299977"/>
              <a:gd name="connsiteY25" fmla="*/ 4677526 h 6858000"/>
              <a:gd name="connsiteX26" fmla="*/ 5527 w 7299977"/>
              <a:gd name="connsiteY26" fmla="*/ 4602828 h 6858000"/>
              <a:gd name="connsiteX27" fmla="*/ 84029 w 7299977"/>
              <a:gd name="connsiteY27" fmla="*/ 4585042 h 6858000"/>
              <a:gd name="connsiteX28" fmla="*/ 325347 w 7299977"/>
              <a:gd name="connsiteY28" fmla="*/ 4613499 h 6858000"/>
              <a:gd name="connsiteX29" fmla="*/ 25879 w 7299977"/>
              <a:gd name="connsiteY29" fmla="*/ 4378734 h 6858000"/>
              <a:gd name="connsiteX30" fmla="*/ 249753 w 7299977"/>
              <a:gd name="connsiteY30" fmla="*/ 4414305 h 6858000"/>
              <a:gd name="connsiteX31" fmla="*/ 313718 w 7299977"/>
              <a:gd name="connsiteY31" fmla="*/ 4321821 h 6858000"/>
              <a:gd name="connsiteX32" fmla="*/ 418386 w 7299977"/>
              <a:gd name="connsiteY32" fmla="*/ 4172424 h 6858000"/>
              <a:gd name="connsiteX33" fmla="*/ 491072 w 7299977"/>
              <a:gd name="connsiteY33" fmla="*/ 4090612 h 6858000"/>
              <a:gd name="connsiteX34" fmla="*/ 520147 w 7299977"/>
              <a:gd name="connsiteY34" fmla="*/ 3827390 h 6858000"/>
              <a:gd name="connsiteX35" fmla="*/ 459090 w 7299977"/>
              <a:gd name="connsiteY35" fmla="*/ 3539269 h 6858000"/>
              <a:gd name="connsiteX36" fmla="*/ 290458 w 7299977"/>
              <a:gd name="connsiteY36" fmla="*/ 3393429 h 6858000"/>
              <a:gd name="connsiteX37" fmla="*/ 339884 w 7299977"/>
              <a:gd name="connsiteY37" fmla="*/ 3229805 h 6858000"/>
              <a:gd name="connsiteX38" fmla="*/ 697501 w 7299977"/>
              <a:gd name="connsiteY38" fmla="*/ 3329402 h 6858000"/>
              <a:gd name="connsiteX39" fmla="*/ 165437 w 7299977"/>
              <a:gd name="connsiteY39" fmla="*/ 2941684 h 6858000"/>
              <a:gd name="connsiteX40" fmla="*/ 255568 w 7299977"/>
              <a:gd name="connsiteY40" fmla="*/ 2923898 h 6858000"/>
              <a:gd name="connsiteX41" fmla="*/ 578296 w 7299977"/>
              <a:gd name="connsiteY41" fmla="*/ 2703362 h 6858000"/>
              <a:gd name="connsiteX42" fmla="*/ 595740 w 7299977"/>
              <a:gd name="connsiteY42" fmla="*/ 2692689 h 6858000"/>
              <a:gd name="connsiteX43" fmla="*/ 650982 w 7299977"/>
              <a:gd name="connsiteY43" fmla="*/ 2553965 h 6858000"/>
              <a:gd name="connsiteX44" fmla="*/ 825429 w 7299977"/>
              <a:gd name="connsiteY44" fmla="*/ 2532623 h 6858000"/>
              <a:gd name="connsiteX45" fmla="*/ 970802 w 7299977"/>
              <a:gd name="connsiteY45" fmla="*/ 2564636 h 6858000"/>
              <a:gd name="connsiteX46" fmla="*/ 1127805 w 7299977"/>
              <a:gd name="connsiteY46" fmla="*/ 2525509 h 6858000"/>
              <a:gd name="connsiteX47" fmla="*/ 1267362 w 7299977"/>
              <a:gd name="connsiteY47" fmla="*/ 2543294 h 6858000"/>
              <a:gd name="connsiteX48" fmla="*/ 1386568 w 7299977"/>
              <a:gd name="connsiteY48" fmla="*/ 2518395 h 6858000"/>
              <a:gd name="connsiteX49" fmla="*/ 1270270 w 7299977"/>
              <a:gd name="connsiteY49" fmla="*/ 2401012 h 6858000"/>
              <a:gd name="connsiteX50" fmla="*/ 1107453 w 7299977"/>
              <a:gd name="connsiteY50" fmla="*/ 2401012 h 6858000"/>
              <a:gd name="connsiteX51" fmla="*/ 991154 w 7299977"/>
              <a:gd name="connsiteY51" fmla="*/ 2326314 h 6858000"/>
              <a:gd name="connsiteX52" fmla="*/ 880671 w 7299977"/>
              <a:gd name="connsiteY52" fmla="*/ 2191146 h 6858000"/>
              <a:gd name="connsiteX53" fmla="*/ 491072 w 7299977"/>
              <a:gd name="connsiteY53" fmla="*/ 1974165 h 6858000"/>
              <a:gd name="connsiteX54" fmla="*/ 421293 w 7299977"/>
              <a:gd name="connsiteY54" fmla="*/ 1892353 h 6858000"/>
              <a:gd name="connsiteX55" fmla="*/ 1531941 w 7299977"/>
              <a:gd name="connsiteY55" fmla="*/ 2208931 h 6858000"/>
              <a:gd name="connsiteX56" fmla="*/ 1188861 w 7299977"/>
              <a:gd name="connsiteY56" fmla="*/ 2077320 h 6858000"/>
              <a:gd name="connsiteX57" fmla="*/ 1421458 w 7299977"/>
              <a:gd name="connsiteY57" fmla="*/ 2102219 h 6858000"/>
              <a:gd name="connsiteX58" fmla="*/ 1549386 w 7299977"/>
              <a:gd name="connsiteY58" fmla="*/ 2013292 h 6858000"/>
              <a:gd name="connsiteX59" fmla="*/ 1549386 w 7299977"/>
              <a:gd name="connsiteY59" fmla="*/ 1984836 h 6858000"/>
              <a:gd name="connsiteX60" fmla="*/ 1453440 w 7299977"/>
              <a:gd name="connsiteY60" fmla="*/ 1903025 h 6858000"/>
              <a:gd name="connsiteX61" fmla="*/ 1398198 w 7299977"/>
              <a:gd name="connsiteY61" fmla="*/ 1849668 h 6858000"/>
              <a:gd name="connsiteX62" fmla="*/ 1247011 w 7299977"/>
              <a:gd name="connsiteY62" fmla="*/ 1657587 h 6858000"/>
              <a:gd name="connsiteX63" fmla="*/ 1354586 w 7299977"/>
              <a:gd name="connsiteY63" fmla="*/ 1636245 h 6858000"/>
              <a:gd name="connsiteX64" fmla="*/ 1395290 w 7299977"/>
              <a:gd name="connsiteY64" fmla="*/ 1597117 h 6858000"/>
              <a:gd name="connsiteX65" fmla="*/ 1366216 w 7299977"/>
              <a:gd name="connsiteY65" fmla="*/ 1540204 h 6858000"/>
              <a:gd name="connsiteX66" fmla="*/ 1031858 w 7299977"/>
              <a:gd name="connsiteY66" fmla="*/ 1365909 h 6858000"/>
              <a:gd name="connsiteX67" fmla="*/ 1005692 w 7299977"/>
              <a:gd name="connsiteY67" fmla="*/ 1230741 h 6858000"/>
              <a:gd name="connsiteX68" fmla="*/ 1069655 w 7299977"/>
              <a:gd name="connsiteY68" fmla="*/ 1209399 h 6858000"/>
              <a:gd name="connsiteX69" fmla="*/ 1142342 w 7299977"/>
              <a:gd name="connsiteY69" fmla="*/ 1220069 h 6858000"/>
              <a:gd name="connsiteX70" fmla="*/ 1084193 w 7299977"/>
              <a:gd name="connsiteY70" fmla="*/ 1113358 h 6858000"/>
              <a:gd name="connsiteX71" fmla="*/ 848689 w 7299977"/>
              <a:gd name="connsiteY71" fmla="*/ 1006647 h 6858000"/>
              <a:gd name="connsiteX72" fmla="*/ 805077 w 7299977"/>
              <a:gd name="connsiteY72" fmla="*/ 949734 h 6858000"/>
              <a:gd name="connsiteX73" fmla="*/ 863226 w 7299977"/>
              <a:gd name="connsiteY73" fmla="*/ 921277 h 6858000"/>
              <a:gd name="connsiteX74" fmla="*/ 906838 w 7299977"/>
              <a:gd name="connsiteY74" fmla="*/ 910606 h 6858000"/>
              <a:gd name="connsiteX75" fmla="*/ 5527 w 7299977"/>
              <a:gd name="connsiteY75" fmla="*/ 465975 h 6858000"/>
              <a:gd name="connsiteX76" fmla="*/ 209049 w 7299977"/>
              <a:gd name="connsiteY76" fmla="*/ 462417 h 6858000"/>
              <a:gd name="connsiteX77" fmla="*/ 409664 w 7299977"/>
              <a:gd name="connsiteY77" fmla="*/ 533558 h 6858000"/>
              <a:gd name="connsiteX78" fmla="*/ 621908 w 7299977"/>
              <a:gd name="connsiteY78" fmla="*/ 522887 h 6858000"/>
              <a:gd name="connsiteX79" fmla="*/ 822522 w 7299977"/>
              <a:gd name="connsiteY79" fmla="*/ 558458 h 6858000"/>
              <a:gd name="connsiteX80" fmla="*/ 996969 w 7299977"/>
              <a:gd name="connsiteY80" fmla="*/ 558458 h 6858000"/>
              <a:gd name="connsiteX81" fmla="*/ 834151 w 7299977"/>
              <a:gd name="connsiteY81" fmla="*/ 505101 h 6858000"/>
              <a:gd name="connsiteX82" fmla="*/ 773095 w 7299977"/>
              <a:gd name="connsiteY82" fmla="*/ 416176 h 6858000"/>
              <a:gd name="connsiteX83" fmla="*/ 793447 w 7299977"/>
              <a:gd name="connsiteY83" fmla="*/ 334364 h 6858000"/>
              <a:gd name="connsiteX84" fmla="*/ 860319 w 7299977"/>
              <a:gd name="connsiteY84" fmla="*/ 359262 h 6858000"/>
              <a:gd name="connsiteX85" fmla="*/ 938820 w 7299977"/>
              <a:gd name="connsiteY85" fmla="*/ 451747 h 6858000"/>
              <a:gd name="connsiteX86" fmla="*/ 956265 w 7299977"/>
              <a:gd name="connsiteY86" fmla="*/ 394834 h 6858000"/>
              <a:gd name="connsiteX87" fmla="*/ 1002784 w 7299977"/>
              <a:gd name="connsiteY87" fmla="*/ 352148 h 6858000"/>
              <a:gd name="connsiteX88" fmla="*/ 1270270 w 7299977"/>
              <a:gd name="connsiteY88" fmla="*/ 373491 h 6858000"/>
              <a:gd name="connsiteX89" fmla="*/ 1092915 w 7299977"/>
              <a:gd name="connsiteY89" fmla="*/ 192082 h 6858000"/>
              <a:gd name="connsiteX90" fmla="*/ 979525 w 7299977"/>
              <a:gd name="connsiteY90" fmla="*/ 163625 h 6858000"/>
              <a:gd name="connsiteX91" fmla="*/ 953358 w 7299977"/>
              <a:gd name="connsiteY91" fmla="*/ 88927 h 6858000"/>
              <a:gd name="connsiteX92" fmla="*/ 1005692 w 7299977"/>
              <a:gd name="connsiteY92" fmla="*/ 71141 h 6858000"/>
              <a:gd name="connsiteX93" fmla="*/ 1267362 w 7299977"/>
              <a:gd name="connsiteY93" fmla="*/ 135168 h 6858000"/>
              <a:gd name="connsiteX94" fmla="*/ 1310975 w 7299977"/>
              <a:gd name="connsiteY94" fmla="*/ 110269 h 6858000"/>
              <a:gd name="connsiteX95" fmla="*/ 1008599 w 7299977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299977" h="685800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FEDFD7-3C1E-B080-E17F-57533F1D5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56" y="368028"/>
            <a:ext cx="4301933" cy="1834117"/>
          </a:xfrm>
        </p:spPr>
        <p:txBody>
          <a:bodyPr>
            <a:normAutofit/>
          </a:bodyPr>
          <a:lstStyle/>
          <a:p>
            <a:r>
              <a:rPr lang="sk-SK" sz="4000" b="1" dirty="0">
                <a:solidFill>
                  <a:schemeClr val="accent4">
                    <a:lumMod val="75000"/>
                  </a:schemeClr>
                </a:solidFill>
              </a:rPr>
              <a:t>Traumatické poranenia sleziny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6404B1-ECE2-B21C-C188-4F31782F2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0465" y="-233916"/>
            <a:ext cx="3583171" cy="7091916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endParaRPr lang="sk-SK" sz="1700" b="0" i="0" u="none" strike="noStrike" dirty="0">
              <a:effectLst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000" b="0" i="0" u="none" strike="noStrike" dirty="0">
                <a:effectLst/>
              </a:rPr>
              <a:t>predstavujú najčastejšie poranenia </a:t>
            </a:r>
            <a:r>
              <a:rPr lang="sk-SK" sz="2000" b="1" i="0" u="none" strike="noStrike" dirty="0">
                <a:effectLst/>
              </a:rPr>
              <a:t>parenchýmových orgánov</a:t>
            </a:r>
            <a:r>
              <a:rPr lang="sk-SK" sz="2000" b="0" i="0" u="none" strike="noStrike" dirty="0">
                <a:effectLst/>
              </a:rPr>
              <a:t> brucha u detí</a:t>
            </a:r>
            <a:br>
              <a:rPr lang="sk-SK" sz="2000" b="0" i="0" u="none" strike="noStrike" dirty="0">
                <a:effectLst/>
              </a:rPr>
            </a:br>
            <a:endParaRPr lang="sk-SK" sz="2000" b="0" i="0" u="none" strike="noStrike" dirty="0">
              <a:effectLst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000" b="0" i="0" u="none" strike="noStrike" dirty="0">
                <a:effectLst/>
              </a:rPr>
              <a:t>dominantným mechanizmom vzniku je </a:t>
            </a:r>
            <a:r>
              <a:rPr lang="sk-SK" sz="2000" b="1" i="0" u="none" strike="noStrike" dirty="0">
                <a:effectLst/>
              </a:rPr>
              <a:t>tupý úraz brucha</a:t>
            </a:r>
            <a:br>
              <a:rPr lang="sk-SK" sz="2000" b="0" i="0" u="none" strike="noStrike" dirty="0">
                <a:effectLst/>
              </a:rPr>
            </a:br>
            <a:endParaRPr lang="sk-SK" sz="2000" b="0" i="0" u="none" strike="noStrike" dirty="0">
              <a:effectLst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000" b="0" i="0" u="none" strike="noStrike" dirty="0">
                <a:effectLst/>
              </a:rPr>
              <a:t>poranenie je spojené s rizikom významnej </a:t>
            </a:r>
            <a:r>
              <a:rPr lang="sk-SK" sz="2000" b="1" i="0" u="none" strike="noStrike" dirty="0">
                <a:effectLst/>
              </a:rPr>
              <a:t>krvnej straty </a:t>
            </a:r>
            <a:r>
              <a:rPr lang="sk-SK" sz="2000" b="0" i="0" u="none" strike="noStrike" dirty="0">
                <a:effectLst/>
              </a:rPr>
              <a:t>a </a:t>
            </a:r>
            <a:r>
              <a:rPr lang="sk-SK" sz="2000" b="1" i="0" u="none" strike="noStrike" dirty="0" err="1">
                <a:effectLst/>
              </a:rPr>
              <a:t>hemodynamickej</a:t>
            </a:r>
            <a:r>
              <a:rPr lang="sk-SK" sz="2000" b="1" i="0" u="none" strike="noStrike" dirty="0">
                <a:effectLst/>
              </a:rPr>
              <a:t> nestability</a:t>
            </a:r>
            <a:br>
              <a:rPr lang="sk-SK" sz="2000" b="0" i="0" u="none" strike="noStrike" dirty="0">
                <a:effectLst/>
              </a:rPr>
            </a:br>
            <a:endParaRPr lang="sk-SK" sz="2000" b="0" i="0" u="none" strike="noStrike" dirty="0">
              <a:effectLst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000" b="0" i="0" u="none" strike="noStrike" dirty="0">
                <a:effectLst/>
              </a:rPr>
              <a:t>snahou terapeutického postupu je zachovanie </a:t>
            </a:r>
            <a:r>
              <a:rPr lang="sk-SK" sz="2000" b="1" i="0" u="none" strike="noStrike" dirty="0">
                <a:effectLst/>
              </a:rPr>
              <a:t>imunologickej</a:t>
            </a:r>
            <a:r>
              <a:rPr lang="sk-SK" sz="2000" b="0" i="0" u="none" strike="noStrike" dirty="0">
                <a:effectLst/>
              </a:rPr>
              <a:t> a </a:t>
            </a:r>
            <a:r>
              <a:rPr lang="sk-SK" sz="2000" b="1" i="0" u="none" strike="noStrike" dirty="0">
                <a:effectLst/>
              </a:rPr>
              <a:t>hematologickej</a:t>
            </a:r>
            <a:r>
              <a:rPr lang="sk-SK" sz="2000" b="0" i="0" u="none" strike="noStrike" dirty="0">
                <a:effectLst/>
              </a:rPr>
              <a:t> funkcie sleziny</a:t>
            </a:r>
          </a:p>
          <a:p>
            <a:pPr>
              <a:lnSpc>
                <a:spcPct val="90000"/>
              </a:lnSpc>
            </a:pPr>
            <a:endParaRPr lang="sk-SK" sz="1700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BC9B8A32-C759-0D58-BB18-3628273F57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364296"/>
            <a:ext cx="217103" cy="21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6" name="Obrázok 5" descr="Obrázok, na ktorom je obuv, animák&#10;&#10;Automaticky generovaný popis">
            <a:extLst>
              <a:ext uri="{FF2B5EF4-FFF2-40B4-BE49-F238E27FC236}">
                <a16:creationId xmlns:a16="http://schemas.microsoft.com/office/drawing/2014/main" id="{5518667C-87D4-FEAC-BE9A-B095C7F734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94" r="-1987"/>
          <a:stretch/>
        </p:blipFill>
        <p:spPr>
          <a:xfrm>
            <a:off x="-1194" y="2570173"/>
            <a:ext cx="4693601" cy="419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88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B3F2F7-3542-5C1D-D210-3BD764D7F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solidFill>
                  <a:schemeClr val="accent4">
                    <a:lumMod val="75000"/>
                  </a:schemeClr>
                </a:solidFill>
              </a:rPr>
              <a:t>Najčastejšie traumatické poranenia sleziny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D2C8429-411D-BB04-A423-264BC5365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400" dirty="0"/>
              <a:t>dopravné nehody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pády z výšky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športové úrazy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priamy úder do brucha alebo ľavého </a:t>
            </a:r>
            <a:r>
              <a:rPr lang="sk-SK" sz="2400" dirty="0" err="1"/>
              <a:t>podrebria</a:t>
            </a:r>
            <a:endParaRPr lang="sk-SK" sz="2400" dirty="0"/>
          </a:p>
          <a:p>
            <a:pPr>
              <a:lnSpc>
                <a:spcPct val="150000"/>
              </a:lnSpc>
            </a:pPr>
            <a:r>
              <a:rPr lang="sk-SK" sz="2400" dirty="0"/>
              <a:t>úrazy pri iných aktivitách</a:t>
            </a:r>
          </a:p>
        </p:txBody>
      </p:sp>
      <p:pic>
        <p:nvPicPr>
          <p:cNvPr id="5" name="Obrázok 4" descr="Obrázok, na ktorom je náčrt, kreslený obrázok&#10;&#10;Automaticky generovaný popis">
            <a:extLst>
              <a:ext uri="{FF2B5EF4-FFF2-40B4-BE49-F238E27FC236}">
                <a16:creationId xmlns:a16="http://schemas.microsoft.com/office/drawing/2014/main" id="{E0B57D9C-4A37-A96E-6D10-4FF743B1E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222" y="4383171"/>
            <a:ext cx="2448778" cy="247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7A8AC7-697C-D8FE-7D4F-1053323AD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sk-SK" sz="3500" b="1" dirty="0">
                <a:solidFill>
                  <a:schemeClr val="accent4">
                    <a:lumMod val="75000"/>
                  </a:schemeClr>
                </a:solidFill>
              </a:rPr>
              <a:t>Klinický obraz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439613A-85A5-BCD9-AE3E-4B55E914F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51" y="1974716"/>
            <a:ext cx="3485179" cy="4381633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sk-SK" sz="2000" dirty="0"/>
              <a:t>bolesť v ľavom </a:t>
            </a:r>
            <a:r>
              <a:rPr lang="sk-SK" sz="2000" dirty="0" err="1"/>
              <a:t>podrebrí</a:t>
            </a:r>
            <a:endParaRPr lang="sk-SK" sz="2000" dirty="0"/>
          </a:p>
          <a:p>
            <a:pPr>
              <a:lnSpc>
                <a:spcPct val="150000"/>
              </a:lnSpc>
            </a:pPr>
            <a:r>
              <a:rPr lang="sk-SK" sz="2000" dirty="0"/>
              <a:t>bolesť vyžarujúca do ľavého ramena (</a:t>
            </a:r>
            <a:r>
              <a:rPr lang="sk-SK" sz="2000" dirty="0" err="1"/>
              <a:t>Kehrov</a:t>
            </a:r>
            <a:r>
              <a:rPr lang="sk-SK" sz="2000" dirty="0"/>
              <a:t> príznak)</a:t>
            </a:r>
          </a:p>
          <a:p>
            <a:pPr>
              <a:lnSpc>
                <a:spcPct val="150000"/>
              </a:lnSpc>
            </a:pPr>
            <a:r>
              <a:rPr lang="sk-SK" sz="2000" dirty="0" err="1"/>
              <a:t>tachykardia</a:t>
            </a:r>
            <a:r>
              <a:rPr lang="sk-SK" sz="2000" dirty="0"/>
              <a:t>, hypotenzia</a:t>
            </a:r>
          </a:p>
          <a:p>
            <a:pPr>
              <a:lnSpc>
                <a:spcPct val="150000"/>
              </a:lnSpc>
            </a:pPr>
            <a:r>
              <a:rPr lang="sk-SK" sz="2000" dirty="0"/>
              <a:t>bledosť, potenie </a:t>
            </a:r>
          </a:p>
          <a:p>
            <a:pPr>
              <a:lnSpc>
                <a:spcPct val="150000"/>
              </a:lnSpc>
            </a:pPr>
            <a:r>
              <a:rPr lang="sk-SK" sz="2000" dirty="0"/>
              <a:t>známky </a:t>
            </a:r>
            <a:r>
              <a:rPr lang="sk-SK" sz="2000" dirty="0" err="1"/>
              <a:t>hemoragického</a:t>
            </a:r>
            <a:r>
              <a:rPr lang="sk-SK" sz="2000" dirty="0"/>
              <a:t> šoku pri masívnom krvácaní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47BD3E21-D5DA-87FC-0BFE-9FD7FA75F7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633" r="-2" b="25816"/>
          <a:stretch>
            <a:fillRect/>
          </a:stretch>
        </p:blipFill>
        <p:spPr>
          <a:xfrm rot="16200000">
            <a:off x="3431559" y="1140442"/>
            <a:ext cx="6858000" cy="457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09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6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77BA07-BB12-7960-BD84-33266F038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44955"/>
            <a:ext cx="7886700" cy="1133499"/>
          </a:xfrm>
        </p:spPr>
        <p:txBody>
          <a:bodyPr>
            <a:normAutofit/>
          </a:bodyPr>
          <a:lstStyle/>
          <a:p>
            <a:r>
              <a:rPr lang="sk-SK" sz="4000" b="1" dirty="0">
                <a:solidFill>
                  <a:schemeClr val="accent4">
                    <a:lumMod val="75000"/>
                  </a:schemeClr>
                </a:solidFill>
              </a:rPr>
              <a:t>Diagnostika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02EBF148-FC3D-2761-C906-1A258C9C3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637953"/>
            <a:ext cx="8229600" cy="5901070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sk-SK" sz="2800" b="1" i="0" u="none" strike="noStrike" dirty="0">
                <a:solidFill>
                  <a:srgbClr val="000000"/>
                </a:solidFill>
                <a:effectLst/>
              </a:rPr>
              <a:t>Klinické vyšetrenie</a:t>
            </a:r>
          </a:p>
          <a:p>
            <a:pPr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sk-SK" sz="2800" b="0" i="0" u="none" strike="noStrike" dirty="0">
                <a:solidFill>
                  <a:srgbClr val="000000"/>
                </a:solidFill>
                <a:effectLst/>
              </a:rPr>
              <a:t>mechanizmus úrazu</a:t>
            </a:r>
          </a:p>
          <a:p>
            <a:pPr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sk-SK" sz="2800" b="0" i="0" u="none" strike="noStrike" dirty="0">
                <a:solidFill>
                  <a:srgbClr val="000000"/>
                </a:solidFill>
                <a:effectLst/>
              </a:rPr>
              <a:t>fyzikálne vyšetrenie</a:t>
            </a:r>
          </a:p>
          <a:p>
            <a:pPr marL="0" indent="0" algn="l">
              <a:lnSpc>
                <a:spcPct val="160000"/>
              </a:lnSpc>
              <a:buNone/>
            </a:pPr>
            <a:r>
              <a:rPr lang="sk-SK" sz="2800" b="1" i="0" u="none" strike="noStrike" dirty="0">
                <a:solidFill>
                  <a:srgbClr val="000000"/>
                </a:solidFill>
                <a:effectLst/>
              </a:rPr>
              <a:t>Laboratórne vyšetrenia</a:t>
            </a:r>
          </a:p>
          <a:p>
            <a:pPr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sk-SK" sz="2800" b="0" i="0" u="none" strike="noStrike" dirty="0">
                <a:solidFill>
                  <a:srgbClr val="000000"/>
                </a:solidFill>
                <a:effectLst/>
              </a:rPr>
              <a:t>hemoglobín</a:t>
            </a:r>
          </a:p>
          <a:p>
            <a:pPr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sk-SK" sz="2800" b="0" i="0" u="none" strike="noStrike" dirty="0">
                <a:solidFill>
                  <a:srgbClr val="000000"/>
                </a:solidFill>
                <a:effectLst/>
              </a:rPr>
              <a:t>hematokrit</a:t>
            </a:r>
          </a:p>
          <a:p>
            <a:pPr marL="0" indent="0" algn="l">
              <a:lnSpc>
                <a:spcPct val="160000"/>
              </a:lnSpc>
              <a:buNone/>
            </a:pPr>
            <a:r>
              <a:rPr lang="sk-SK" sz="2800" b="1" i="0" u="none" strike="noStrike" dirty="0">
                <a:solidFill>
                  <a:srgbClr val="000000"/>
                </a:solidFill>
                <a:effectLst/>
              </a:rPr>
              <a:t>Zobrazovacie metódy</a:t>
            </a:r>
          </a:p>
          <a:p>
            <a:pPr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sk-SK" sz="2800" b="0" i="0" u="none" strike="noStrike" dirty="0">
                <a:solidFill>
                  <a:srgbClr val="000000"/>
                </a:solidFill>
                <a:effectLst/>
              </a:rPr>
              <a:t>FAST USG </a:t>
            </a:r>
            <a:endParaRPr lang="sk-SK" sz="2800" dirty="0">
              <a:solidFill>
                <a:srgbClr val="000000"/>
              </a:solidFill>
            </a:endParaRPr>
          </a:p>
          <a:p>
            <a:pPr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sk-SK" sz="2800" b="0" i="0" u="none" strike="noStrike" dirty="0">
                <a:solidFill>
                  <a:srgbClr val="000000"/>
                </a:solidFill>
                <a:effectLst/>
              </a:rPr>
              <a:t>CT s KL na stanovenie stupňa poranenia podľa AAST klasifikácie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93583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F7379E07-4DC2-E042-9DDF-E1AA05228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891" y="109742"/>
            <a:ext cx="4692218" cy="663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1840D-F2B3-5B7D-7912-3A563671D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BF5C87FD-7387-386A-404B-E6EA670D1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891" y="109742"/>
            <a:ext cx="4692218" cy="6638516"/>
          </a:xfrm>
          <a:prstGeom prst="rect">
            <a:avLst/>
          </a:prstGeom>
        </p:spPr>
      </p:pic>
      <p:sp>
        <p:nvSpPr>
          <p:cNvPr id="3" name="Prstenec 2">
            <a:extLst>
              <a:ext uri="{FF2B5EF4-FFF2-40B4-BE49-F238E27FC236}">
                <a16:creationId xmlns:a16="http://schemas.microsoft.com/office/drawing/2014/main" id="{A798BE71-C665-6B46-8F1D-6D4FB444D134}"/>
              </a:ext>
            </a:extLst>
          </p:cNvPr>
          <p:cNvSpPr/>
          <p:nvPr/>
        </p:nvSpPr>
        <p:spPr>
          <a:xfrm>
            <a:off x="4457700" y="2194560"/>
            <a:ext cx="1954530" cy="2080260"/>
          </a:xfrm>
          <a:prstGeom prst="donut">
            <a:avLst>
              <a:gd name="adj" fmla="val 219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59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20F78D-284B-6D36-B324-0386A63A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62584"/>
            <a:ext cx="8138160" cy="457199"/>
          </a:xfrm>
        </p:spPr>
        <p:txBody>
          <a:bodyPr>
            <a:noAutofit/>
          </a:bodyPr>
          <a:lstStyle/>
          <a:p>
            <a:r>
              <a:rPr lang="sk-SK" sz="36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  <a:t> </a:t>
            </a:r>
            <a:r>
              <a:rPr lang="sk-SK" sz="32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  <a:t>Stupne poranenia sleziny </a:t>
            </a:r>
            <a:br>
              <a:rPr lang="sk-SK" sz="32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sk-SK" sz="32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  <a:t>(AAST)</a:t>
            </a:r>
            <a:br>
              <a:rPr lang="sk-SK" sz="36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</a:rPr>
            </a:br>
            <a:endParaRPr lang="sk-SK" sz="36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365CEAF-0A0C-EA20-6882-FC785FCAE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059" y="1617186"/>
            <a:ext cx="8535881" cy="5995416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sk-SK" sz="2000" b="1" u="none" strike="noStrike" dirty="0">
                <a:effectLst/>
              </a:rPr>
              <a:t>Stupeň I (Ľahké):</a:t>
            </a:r>
            <a:r>
              <a:rPr lang="sk-SK" sz="2000" b="0" u="none" strike="noStrike" dirty="0">
                <a:effectLst/>
              </a:rPr>
              <a:t> Prasknutie puzdra (kapsuly) sleziny alebo malý </a:t>
            </a:r>
            <a:r>
              <a:rPr lang="sk-SK" sz="2000" b="0" u="none" strike="noStrike" dirty="0" err="1">
                <a:effectLst/>
              </a:rPr>
              <a:t>podkapsulový</a:t>
            </a:r>
            <a:r>
              <a:rPr lang="sk-SK" sz="2000" b="0" u="none" strike="noStrike" dirty="0">
                <a:effectLst/>
              </a:rPr>
              <a:t> krvný výron (do 10% povrchu).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sk-SK" sz="2000" b="1" u="none" strike="noStrike" dirty="0">
                <a:effectLst/>
              </a:rPr>
              <a:t>Stupeň II (Stredné):</a:t>
            </a:r>
            <a:r>
              <a:rPr lang="sk-SK" sz="2000" b="0" u="none" strike="noStrike" dirty="0">
                <a:effectLst/>
              </a:rPr>
              <a:t> Trhliny hlboké do 1 cm alebo väčšie krvné výrony pod puzdrom.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sk-SK" sz="2000" b="1" u="none" strike="noStrike" dirty="0">
                <a:effectLst/>
              </a:rPr>
              <a:t>Stupeň III (Vážne):</a:t>
            </a:r>
            <a:r>
              <a:rPr lang="sk-SK" sz="2000" b="0" u="none" strike="noStrike" dirty="0">
                <a:effectLst/>
              </a:rPr>
              <a:t> Hlboké trhliny nad 3 cm alebo krvácanie do okolia sleziny.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sk-SK" sz="2000" b="1" u="none" strike="noStrike" dirty="0">
                <a:effectLst/>
              </a:rPr>
              <a:t>Stupeň IV (Kritické):</a:t>
            </a:r>
            <a:r>
              <a:rPr lang="sk-SK" sz="2000" b="0" u="none" strike="noStrike" dirty="0">
                <a:effectLst/>
              </a:rPr>
              <a:t> Rozsiahle poškodenie cievneho zásobenia s </a:t>
            </a:r>
            <a:r>
              <a:rPr lang="sk-SK" sz="2000" b="0" u="none" strike="noStrike" dirty="0" err="1">
                <a:effectLst/>
              </a:rPr>
              <a:t>nedokrvením</a:t>
            </a:r>
            <a:r>
              <a:rPr lang="sk-SK" sz="2000" b="0" u="none" strike="noStrike" dirty="0">
                <a:effectLst/>
              </a:rPr>
              <a:t> časti sleziny.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sk-SK" sz="2000" b="1" u="none" strike="noStrike" dirty="0">
                <a:effectLst/>
              </a:rPr>
              <a:t>Stupeň V (Masívne):</a:t>
            </a:r>
            <a:r>
              <a:rPr lang="sk-SK" sz="2000" b="0" u="none" strike="noStrike" dirty="0">
                <a:effectLst/>
              </a:rPr>
              <a:t> Úplné rozdrvenie sleziny (</a:t>
            </a:r>
            <a:r>
              <a:rPr lang="sk-SK" sz="2000" b="0" u="none" strike="noStrike" dirty="0" err="1">
                <a:effectLst/>
              </a:rPr>
              <a:t>burst</a:t>
            </a:r>
            <a:r>
              <a:rPr lang="sk-SK" sz="2000" b="0" u="none" strike="noStrike" dirty="0">
                <a:effectLst/>
              </a:rPr>
              <a:t>) alebo poškodenie hlavných ciev s masívnym krvácaním.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3475936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797</Words>
  <Application>Microsoft Office PowerPoint</Application>
  <PresentationFormat>Prezentácia na obrazovke (4:3)</PresentationFormat>
  <Paragraphs>160</Paragraphs>
  <Slides>22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DejaVu Sans</vt:lpstr>
      <vt:lpstr>Segoe UI</vt:lpstr>
      <vt:lpstr>-webkit-standard</vt:lpstr>
      <vt:lpstr>Wingdings</vt:lpstr>
      <vt:lpstr>Office Theme</vt:lpstr>
      <vt:lpstr>Traumatické poranenia sleziny u detí</vt:lpstr>
      <vt:lpstr>Vyhlásenie o konflikte záujmov autora </vt:lpstr>
      <vt:lpstr>Traumatické poranenia sleziny</vt:lpstr>
      <vt:lpstr>Najčastejšie traumatické poranenia sleziny </vt:lpstr>
      <vt:lpstr>Klinický obraz</vt:lpstr>
      <vt:lpstr>Diagnostika</vt:lpstr>
      <vt:lpstr>Prezentácia programu PowerPoint</vt:lpstr>
      <vt:lpstr>Prezentácia programu PowerPoint</vt:lpstr>
      <vt:lpstr> Stupne poranenia sleziny  (AAST) </vt:lpstr>
      <vt:lpstr>Liečba</vt:lpstr>
      <vt:lpstr>Prezentácia programu PowerPoint</vt:lpstr>
      <vt:lpstr>Rozdiel medzi detským a dospelým pacientom</vt:lpstr>
      <vt:lpstr>Dobre vedieť</vt:lpstr>
      <vt:lpstr>Kazuistika  24.11. </vt:lpstr>
      <vt:lpstr>Diagnostikované  poranenia</vt:lpstr>
      <vt:lpstr>25. 11.  </vt:lpstr>
      <vt:lpstr>26. 11. - 29. 11.  Hospit. na DKAIM  </vt:lpstr>
      <vt:lpstr>29.11. preklad na KDCH </vt:lpstr>
      <vt:lpstr> 02.12.– 9.12.</vt:lpstr>
      <vt:lpstr>Príprava na prepustenie</vt:lpstr>
      <vt:lpstr>Zhrnutie </vt:lpstr>
      <vt:lpstr>Prezentácia programu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Traumatické poranenia sleziny u detí</dc:title>
  <dc:subject/>
  <dc:creator/>
  <cp:keywords/>
  <dc:description>generated using python-pptx</dc:description>
  <cp:lastModifiedBy>User</cp:lastModifiedBy>
  <cp:revision>45</cp:revision>
  <dcterms:created xsi:type="dcterms:W3CDTF">2013-01-27T09:14:16Z</dcterms:created>
  <dcterms:modified xsi:type="dcterms:W3CDTF">2026-06-16T21:57:46Z</dcterms:modified>
  <cp:category/>
</cp:coreProperties>
</file>